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65" r:id="rId4"/>
    <p:sldId id="264" r:id="rId5"/>
    <p:sldId id="288" r:id="rId6"/>
    <p:sldId id="266" r:id="rId7"/>
    <p:sldId id="269" r:id="rId8"/>
    <p:sldId id="267" r:id="rId9"/>
    <p:sldId id="268" r:id="rId10"/>
    <p:sldId id="278" r:id="rId11"/>
    <p:sldId id="274" r:id="rId12"/>
    <p:sldId id="272" r:id="rId13"/>
    <p:sldId id="270" r:id="rId14"/>
    <p:sldId id="273" r:id="rId15"/>
    <p:sldId id="277" r:id="rId16"/>
    <p:sldId id="281" r:id="rId17"/>
    <p:sldId id="275" r:id="rId18"/>
    <p:sldId id="287" r:id="rId19"/>
    <p:sldId id="276" r:id="rId20"/>
    <p:sldId id="286" r:id="rId21"/>
    <p:sldId id="279" r:id="rId22"/>
    <p:sldId id="280" r:id="rId23"/>
    <p:sldId id="257" r:id="rId24"/>
    <p:sldId id="259" r:id="rId25"/>
    <p:sldId id="260" r:id="rId26"/>
    <p:sldId id="258" r:id="rId27"/>
    <p:sldId id="261" r:id="rId28"/>
    <p:sldId id="284" r:id="rId29"/>
    <p:sldId id="285" r:id="rId30"/>
    <p:sldId id="262" r:id="rId31"/>
    <p:sldId id="282" r:id="rId32"/>
    <p:sldId id="283" r:id="rId3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DC3391-7951-B7BB-8424-94CEECB9F0F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5ABC6910-2FE8-A31A-D504-02A73FF0A9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6B36FE59-79E9-820E-4510-E654B17E9A05}"/>
              </a:ext>
            </a:extLst>
          </p:cNvPr>
          <p:cNvSpPr>
            <a:spLocks noGrp="1"/>
          </p:cNvSpPr>
          <p:nvPr>
            <p:ph type="dt" sz="half" idx="10"/>
          </p:nvPr>
        </p:nvSpPr>
        <p:spPr/>
        <p:txBody>
          <a:bodyPr/>
          <a:lstStyle/>
          <a:p>
            <a:fld id="{32D8095B-9ED0-46D7-9369-109FC2D5563C}" type="datetimeFigureOut">
              <a:rPr lang="fr-FR" smtClean="0"/>
              <a:t>05/11/2022</a:t>
            </a:fld>
            <a:endParaRPr lang="fr-FR"/>
          </a:p>
        </p:txBody>
      </p:sp>
      <p:sp>
        <p:nvSpPr>
          <p:cNvPr id="5" name="Espace réservé du pied de page 4">
            <a:extLst>
              <a:ext uri="{FF2B5EF4-FFF2-40B4-BE49-F238E27FC236}">
                <a16:creationId xmlns:a16="http://schemas.microsoft.com/office/drawing/2014/main" id="{73A57637-6934-4C5A-D81A-9DEB2102129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6144BB0-3E83-BE68-6F81-C18FC46B9833}"/>
              </a:ext>
            </a:extLst>
          </p:cNvPr>
          <p:cNvSpPr>
            <a:spLocks noGrp="1"/>
          </p:cNvSpPr>
          <p:nvPr>
            <p:ph type="sldNum" sz="quarter" idx="12"/>
          </p:nvPr>
        </p:nvSpPr>
        <p:spPr/>
        <p:txBody>
          <a:bodyPr/>
          <a:lstStyle/>
          <a:p>
            <a:fld id="{F082F053-84A6-45B8-BDD9-62791118DE67}" type="slidenum">
              <a:rPr lang="fr-FR" smtClean="0"/>
              <a:t>‹N°›</a:t>
            </a:fld>
            <a:endParaRPr lang="fr-FR"/>
          </a:p>
        </p:txBody>
      </p:sp>
    </p:spTree>
    <p:extLst>
      <p:ext uri="{BB962C8B-B14F-4D97-AF65-F5344CB8AC3E}">
        <p14:creationId xmlns:p14="http://schemas.microsoft.com/office/powerpoint/2010/main" val="28854868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E346DD-F4EA-3371-4004-9916EBDBC02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9BE423CE-0841-5D69-139C-3EAD2E677D50}"/>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47ECA65-7816-C9F7-299F-ED40E6FDAD24}"/>
              </a:ext>
            </a:extLst>
          </p:cNvPr>
          <p:cNvSpPr>
            <a:spLocks noGrp="1"/>
          </p:cNvSpPr>
          <p:nvPr>
            <p:ph type="dt" sz="half" idx="10"/>
          </p:nvPr>
        </p:nvSpPr>
        <p:spPr/>
        <p:txBody>
          <a:bodyPr/>
          <a:lstStyle/>
          <a:p>
            <a:fld id="{32D8095B-9ED0-46D7-9369-109FC2D5563C}" type="datetimeFigureOut">
              <a:rPr lang="fr-FR" smtClean="0"/>
              <a:t>05/11/2022</a:t>
            </a:fld>
            <a:endParaRPr lang="fr-FR"/>
          </a:p>
        </p:txBody>
      </p:sp>
      <p:sp>
        <p:nvSpPr>
          <p:cNvPr id="5" name="Espace réservé du pied de page 4">
            <a:extLst>
              <a:ext uri="{FF2B5EF4-FFF2-40B4-BE49-F238E27FC236}">
                <a16:creationId xmlns:a16="http://schemas.microsoft.com/office/drawing/2014/main" id="{CEFD9EE5-205C-E8F2-AC3B-EB0117406E5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FB67519-222C-DC29-A18A-4AFB30C2C80B}"/>
              </a:ext>
            </a:extLst>
          </p:cNvPr>
          <p:cNvSpPr>
            <a:spLocks noGrp="1"/>
          </p:cNvSpPr>
          <p:nvPr>
            <p:ph type="sldNum" sz="quarter" idx="12"/>
          </p:nvPr>
        </p:nvSpPr>
        <p:spPr/>
        <p:txBody>
          <a:bodyPr/>
          <a:lstStyle/>
          <a:p>
            <a:fld id="{F082F053-84A6-45B8-BDD9-62791118DE67}" type="slidenum">
              <a:rPr lang="fr-FR" smtClean="0"/>
              <a:t>‹N°›</a:t>
            </a:fld>
            <a:endParaRPr lang="fr-FR"/>
          </a:p>
        </p:txBody>
      </p:sp>
    </p:spTree>
    <p:extLst>
      <p:ext uri="{BB962C8B-B14F-4D97-AF65-F5344CB8AC3E}">
        <p14:creationId xmlns:p14="http://schemas.microsoft.com/office/powerpoint/2010/main" val="550657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A1E1A7-1E19-5E2F-BD0E-79B8641E3E0E}"/>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A06BC632-63ED-6244-AE3E-258843990A3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F1D0AEF7-C8B0-30FA-05C3-86227715E313}"/>
              </a:ext>
            </a:extLst>
          </p:cNvPr>
          <p:cNvSpPr>
            <a:spLocks noGrp="1"/>
          </p:cNvSpPr>
          <p:nvPr>
            <p:ph type="dt" sz="half" idx="10"/>
          </p:nvPr>
        </p:nvSpPr>
        <p:spPr/>
        <p:txBody>
          <a:bodyPr/>
          <a:lstStyle/>
          <a:p>
            <a:fld id="{32D8095B-9ED0-46D7-9369-109FC2D5563C}" type="datetimeFigureOut">
              <a:rPr lang="fr-FR" smtClean="0"/>
              <a:t>05/11/2022</a:t>
            </a:fld>
            <a:endParaRPr lang="fr-FR"/>
          </a:p>
        </p:txBody>
      </p:sp>
      <p:sp>
        <p:nvSpPr>
          <p:cNvPr id="5" name="Espace réservé du pied de page 4">
            <a:extLst>
              <a:ext uri="{FF2B5EF4-FFF2-40B4-BE49-F238E27FC236}">
                <a16:creationId xmlns:a16="http://schemas.microsoft.com/office/drawing/2014/main" id="{0BBD2C58-65E1-3249-0652-56920044369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D9F477A-E7B7-FB4D-7B9D-3D41D660C70F}"/>
              </a:ext>
            </a:extLst>
          </p:cNvPr>
          <p:cNvSpPr>
            <a:spLocks noGrp="1"/>
          </p:cNvSpPr>
          <p:nvPr>
            <p:ph type="sldNum" sz="quarter" idx="12"/>
          </p:nvPr>
        </p:nvSpPr>
        <p:spPr/>
        <p:txBody>
          <a:bodyPr/>
          <a:lstStyle/>
          <a:p>
            <a:fld id="{F082F053-84A6-45B8-BDD9-62791118DE67}" type="slidenum">
              <a:rPr lang="fr-FR" smtClean="0"/>
              <a:t>‹N°›</a:t>
            </a:fld>
            <a:endParaRPr lang="fr-FR"/>
          </a:p>
        </p:txBody>
      </p:sp>
    </p:spTree>
    <p:extLst>
      <p:ext uri="{BB962C8B-B14F-4D97-AF65-F5344CB8AC3E}">
        <p14:creationId xmlns:p14="http://schemas.microsoft.com/office/powerpoint/2010/main" val="4759404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753A68-B64F-41D4-872B-8786F5F89EBA}"/>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EF21835-BF7E-B503-231F-787FA5E153A1}"/>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B5EFFF1-2330-E56F-355E-B7DCB3454F0B}"/>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29D6D130-BB94-171B-860A-06F0835AA2A2}"/>
              </a:ext>
            </a:extLst>
          </p:cNvPr>
          <p:cNvSpPr>
            <a:spLocks noGrp="1"/>
          </p:cNvSpPr>
          <p:nvPr>
            <p:ph type="dt" sz="half" idx="10"/>
          </p:nvPr>
        </p:nvSpPr>
        <p:spPr/>
        <p:txBody>
          <a:bodyPr/>
          <a:lstStyle/>
          <a:p>
            <a:fld id="{32D8095B-9ED0-46D7-9369-109FC2D5563C}" type="datetimeFigureOut">
              <a:rPr lang="fr-FR" smtClean="0"/>
              <a:t>05/11/2022</a:t>
            </a:fld>
            <a:endParaRPr lang="fr-FR"/>
          </a:p>
        </p:txBody>
      </p:sp>
      <p:sp>
        <p:nvSpPr>
          <p:cNvPr id="6" name="Espace réservé du pied de page 5">
            <a:extLst>
              <a:ext uri="{FF2B5EF4-FFF2-40B4-BE49-F238E27FC236}">
                <a16:creationId xmlns:a16="http://schemas.microsoft.com/office/drawing/2014/main" id="{AB1DE4A1-D657-9C72-D50E-D676A6EF479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74EBEDB-60CC-2354-0036-6DB2399176D4}"/>
              </a:ext>
            </a:extLst>
          </p:cNvPr>
          <p:cNvSpPr>
            <a:spLocks noGrp="1"/>
          </p:cNvSpPr>
          <p:nvPr>
            <p:ph type="sldNum" sz="quarter" idx="12"/>
          </p:nvPr>
        </p:nvSpPr>
        <p:spPr/>
        <p:txBody>
          <a:bodyPr/>
          <a:lstStyle/>
          <a:p>
            <a:fld id="{F082F053-84A6-45B8-BDD9-62791118DE67}" type="slidenum">
              <a:rPr lang="fr-FR" smtClean="0"/>
              <a:t>‹N°›</a:t>
            </a:fld>
            <a:endParaRPr lang="fr-FR"/>
          </a:p>
        </p:txBody>
      </p:sp>
    </p:spTree>
    <p:extLst>
      <p:ext uri="{BB962C8B-B14F-4D97-AF65-F5344CB8AC3E}">
        <p14:creationId xmlns:p14="http://schemas.microsoft.com/office/powerpoint/2010/main" val="30853052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309269D-F2E3-863D-F5E3-4F79462EA5A9}"/>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93BFFE68-7C08-96C5-9AAD-B332E3CDB5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820D4F8D-FD27-77F1-7AD1-EC768ED9283A}"/>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32286D41-4BD8-86AD-AAB5-8675E6321A3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210F83A9-5A1F-0A9C-D525-328426D22D6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37FBB099-B562-D74B-0CD6-CF512BBB3CFB}"/>
              </a:ext>
            </a:extLst>
          </p:cNvPr>
          <p:cNvSpPr>
            <a:spLocks noGrp="1"/>
          </p:cNvSpPr>
          <p:nvPr>
            <p:ph type="dt" sz="half" idx="10"/>
          </p:nvPr>
        </p:nvSpPr>
        <p:spPr/>
        <p:txBody>
          <a:bodyPr/>
          <a:lstStyle/>
          <a:p>
            <a:fld id="{32D8095B-9ED0-46D7-9369-109FC2D5563C}" type="datetimeFigureOut">
              <a:rPr lang="fr-FR" smtClean="0"/>
              <a:t>05/11/2022</a:t>
            </a:fld>
            <a:endParaRPr lang="fr-FR"/>
          </a:p>
        </p:txBody>
      </p:sp>
      <p:sp>
        <p:nvSpPr>
          <p:cNvPr id="8" name="Espace réservé du pied de page 7">
            <a:extLst>
              <a:ext uri="{FF2B5EF4-FFF2-40B4-BE49-F238E27FC236}">
                <a16:creationId xmlns:a16="http://schemas.microsoft.com/office/drawing/2014/main" id="{6B54F389-CACC-4979-7B50-A44E0CFC73F1}"/>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3F801086-CA5B-5B15-DFF8-C3C234A43354}"/>
              </a:ext>
            </a:extLst>
          </p:cNvPr>
          <p:cNvSpPr>
            <a:spLocks noGrp="1"/>
          </p:cNvSpPr>
          <p:nvPr>
            <p:ph type="sldNum" sz="quarter" idx="12"/>
          </p:nvPr>
        </p:nvSpPr>
        <p:spPr/>
        <p:txBody>
          <a:bodyPr/>
          <a:lstStyle/>
          <a:p>
            <a:fld id="{F082F053-84A6-45B8-BDD9-62791118DE67}" type="slidenum">
              <a:rPr lang="fr-FR" smtClean="0"/>
              <a:t>‹N°›</a:t>
            </a:fld>
            <a:endParaRPr lang="fr-FR"/>
          </a:p>
        </p:txBody>
      </p:sp>
    </p:spTree>
    <p:extLst>
      <p:ext uri="{BB962C8B-B14F-4D97-AF65-F5344CB8AC3E}">
        <p14:creationId xmlns:p14="http://schemas.microsoft.com/office/powerpoint/2010/main" val="1936791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619C9B-A527-E31F-EE53-0CE1098D93A8}"/>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8B00E2C9-99E2-3323-7299-4D8D72F2BACE}"/>
              </a:ext>
            </a:extLst>
          </p:cNvPr>
          <p:cNvSpPr>
            <a:spLocks noGrp="1"/>
          </p:cNvSpPr>
          <p:nvPr>
            <p:ph type="dt" sz="half" idx="10"/>
          </p:nvPr>
        </p:nvSpPr>
        <p:spPr/>
        <p:txBody>
          <a:bodyPr/>
          <a:lstStyle/>
          <a:p>
            <a:fld id="{32D8095B-9ED0-46D7-9369-109FC2D5563C}" type="datetimeFigureOut">
              <a:rPr lang="fr-FR" smtClean="0"/>
              <a:t>05/11/2022</a:t>
            </a:fld>
            <a:endParaRPr lang="fr-FR"/>
          </a:p>
        </p:txBody>
      </p:sp>
      <p:sp>
        <p:nvSpPr>
          <p:cNvPr id="4" name="Espace réservé du pied de page 3">
            <a:extLst>
              <a:ext uri="{FF2B5EF4-FFF2-40B4-BE49-F238E27FC236}">
                <a16:creationId xmlns:a16="http://schemas.microsoft.com/office/drawing/2014/main" id="{2182334F-9260-BA39-7825-93D94FE32F38}"/>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E9DE3890-BB32-0C72-597E-FB2679D825EB}"/>
              </a:ext>
            </a:extLst>
          </p:cNvPr>
          <p:cNvSpPr>
            <a:spLocks noGrp="1"/>
          </p:cNvSpPr>
          <p:nvPr>
            <p:ph type="sldNum" sz="quarter" idx="12"/>
          </p:nvPr>
        </p:nvSpPr>
        <p:spPr/>
        <p:txBody>
          <a:bodyPr/>
          <a:lstStyle/>
          <a:p>
            <a:fld id="{F082F053-84A6-45B8-BDD9-62791118DE67}" type="slidenum">
              <a:rPr lang="fr-FR" smtClean="0"/>
              <a:t>‹N°›</a:t>
            </a:fld>
            <a:endParaRPr lang="fr-FR"/>
          </a:p>
        </p:txBody>
      </p:sp>
    </p:spTree>
    <p:extLst>
      <p:ext uri="{BB962C8B-B14F-4D97-AF65-F5344CB8AC3E}">
        <p14:creationId xmlns:p14="http://schemas.microsoft.com/office/powerpoint/2010/main" val="10776793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1A968172-F85B-483D-A5A5-BC2B96017FAF}"/>
              </a:ext>
            </a:extLst>
          </p:cNvPr>
          <p:cNvSpPr>
            <a:spLocks noGrp="1"/>
          </p:cNvSpPr>
          <p:nvPr>
            <p:ph type="dt" sz="half" idx="10"/>
          </p:nvPr>
        </p:nvSpPr>
        <p:spPr/>
        <p:txBody>
          <a:bodyPr/>
          <a:lstStyle/>
          <a:p>
            <a:fld id="{32D8095B-9ED0-46D7-9369-109FC2D5563C}" type="datetimeFigureOut">
              <a:rPr lang="fr-FR" smtClean="0"/>
              <a:t>05/11/2022</a:t>
            </a:fld>
            <a:endParaRPr lang="fr-FR"/>
          </a:p>
        </p:txBody>
      </p:sp>
      <p:sp>
        <p:nvSpPr>
          <p:cNvPr id="3" name="Espace réservé du pied de page 2">
            <a:extLst>
              <a:ext uri="{FF2B5EF4-FFF2-40B4-BE49-F238E27FC236}">
                <a16:creationId xmlns:a16="http://schemas.microsoft.com/office/drawing/2014/main" id="{4E70EFC2-948B-F467-C6B0-BC0D272C08C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C4138EC5-A6BE-04EF-7430-560629402388}"/>
              </a:ext>
            </a:extLst>
          </p:cNvPr>
          <p:cNvSpPr>
            <a:spLocks noGrp="1"/>
          </p:cNvSpPr>
          <p:nvPr>
            <p:ph type="sldNum" sz="quarter" idx="12"/>
          </p:nvPr>
        </p:nvSpPr>
        <p:spPr/>
        <p:txBody>
          <a:bodyPr/>
          <a:lstStyle/>
          <a:p>
            <a:fld id="{F082F053-84A6-45B8-BDD9-62791118DE67}" type="slidenum">
              <a:rPr lang="fr-FR" smtClean="0"/>
              <a:t>‹N°›</a:t>
            </a:fld>
            <a:endParaRPr lang="fr-FR"/>
          </a:p>
        </p:txBody>
      </p:sp>
    </p:spTree>
    <p:extLst>
      <p:ext uri="{BB962C8B-B14F-4D97-AF65-F5344CB8AC3E}">
        <p14:creationId xmlns:p14="http://schemas.microsoft.com/office/powerpoint/2010/main" val="4197951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52B2AB9-7BE0-9C13-928D-9BCBB905A0F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DF7B0698-6BC9-7F35-4F34-4A84438FD6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E3D1B172-CA18-8E0C-6450-4FE484FEF5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6FAB7CD-0983-6E5C-443D-3894F22A08FC}"/>
              </a:ext>
            </a:extLst>
          </p:cNvPr>
          <p:cNvSpPr>
            <a:spLocks noGrp="1"/>
          </p:cNvSpPr>
          <p:nvPr>
            <p:ph type="dt" sz="half" idx="10"/>
          </p:nvPr>
        </p:nvSpPr>
        <p:spPr/>
        <p:txBody>
          <a:bodyPr/>
          <a:lstStyle/>
          <a:p>
            <a:fld id="{32D8095B-9ED0-46D7-9369-109FC2D5563C}" type="datetimeFigureOut">
              <a:rPr lang="fr-FR" smtClean="0"/>
              <a:t>05/11/2022</a:t>
            </a:fld>
            <a:endParaRPr lang="fr-FR"/>
          </a:p>
        </p:txBody>
      </p:sp>
      <p:sp>
        <p:nvSpPr>
          <p:cNvPr id="6" name="Espace réservé du pied de page 5">
            <a:extLst>
              <a:ext uri="{FF2B5EF4-FFF2-40B4-BE49-F238E27FC236}">
                <a16:creationId xmlns:a16="http://schemas.microsoft.com/office/drawing/2014/main" id="{0999CFDA-7A23-0CB9-57E6-E95334FDCF3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2D1991F-2165-22EF-86D1-F2CEC3C665A7}"/>
              </a:ext>
            </a:extLst>
          </p:cNvPr>
          <p:cNvSpPr>
            <a:spLocks noGrp="1"/>
          </p:cNvSpPr>
          <p:nvPr>
            <p:ph type="sldNum" sz="quarter" idx="12"/>
          </p:nvPr>
        </p:nvSpPr>
        <p:spPr/>
        <p:txBody>
          <a:bodyPr/>
          <a:lstStyle/>
          <a:p>
            <a:fld id="{F082F053-84A6-45B8-BDD9-62791118DE67}" type="slidenum">
              <a:rPr lang="fr-FR" smtClean="0"/>
              <a:t>‹N°›</a:t>
            </a:fld>
            <a:endParaRPr lang="fr-FR"/>
          </a:p>
        </p:txBody>
      </p:sp>
    </p:spTree>
    <p:extLst>
      <p:ext uri="{BB962C8B-B14F-4D97-AF65-F5344CB8AC3E}">
        <p14:creationId xmlns:p14="http://schemas.microsoft.com/office/powerpoint/2010/main" val="331378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CA2426D-2D93-D372-3C31-1C8B48405DF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A8237E96-0D95-28A4-C14F-4205999622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440DA443-623C-F422-78E9-B3A4AE31C7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7FA2C69-7CBF-99DE-F8C8-CE86E71C48B0}"/>
              </a:ext>
            </a:extLst>
          </p:cNvPr>
          <p:cNvSpPr>
            <a:spLocks noGrp="1"/>
          </p:cNvSpPr>
          <p:nvPr>
            <p:ph type="dt" sz="half" idx="10"/>
          </p:nvPr>
        </p:nvSpPr>
        <p:spPr/>
        <p:txBody>
          <a:bodyPr/>
          <a:lstStyle/>
          <a:p>
            <a:fld id="{32D8095B-9ED0-46D7-9369-109FC2D5563C}" type="datetimeFigureOut">
              <a:rPr lang="fr-FR" smtClean="0"/>
              <a:t>05/11/2022</a:t>
            </a:fld>
            <a:endParaRPr lang="fr-FR"/>
          </a:p>
        </p:txBody>
      </p:sp>
      <p:sp>
        <p:nvSpPr>
          <p:cNvPr id="6" name="Espace réservé du pied de page 5">
            <a:extLst>
              <a:ext uri="{FF2B5EF4-FFF2-40B4-BE49-F238E27FC236}">
                <a16:creationId xmlns:a16="http://schemas.microsoft.com/office/drawing/2014/main" id="{DDCCF759-193B-A38E-44C6-532D6A71DC4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CA2C27C-D072-7FAD-2CB9-D62D7F5DE68C}"/>
              </a:ext>
            </a:extLst>
          </p:cNvPr>
          <p:cNvSpPr>
            <a:spLocks noGrp="1"/>
          </p:cNvSpPr>
          <p:nvPr>
            <p:ph type="sldNum" sz="quarter" idx="12"/>
          </p:nvPr>
        </p:nvSpPr>
        <p:spPr/>
        <p:txBody>
          <a:bodyPr/>
          <a:lstStyle/>
          <a:p>
            <a:fld id="{F082F053-84A6-45B8-BDD9-62791118DE67}" type="slidenum">
              <a:rPr lang="fr-FR" smtClean="0"/>
              <a:t>‹N°›</a:t>
            </a:fld>
            <a:endParaRPr lang="fr-FR"/>
          </a:p>
        </p:txBody>
      </p:sp>
    </p:spTree>
    <p:extLst>
      <p:ext uri="{BB962C8B-B14F-4D97-AF65-F5344CB8AC3E}">
        <p14:creationId xmlns:p14="http://schemas.microsoft.com/office/powerpoint/2010/main" val="11667488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EAEAC8-ADCD-5817-5408-9B724C58F7B2}"/>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7214BFD7-C0D0-C845-4025-53490641C59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3EA300E-0AFF-3EB3-0F01-849D291B2E9A}"/>
              </a:ext>
            </a:extLst>
          </p:cNvPr>
          <p:cNvSpPr>
            <a:spLocks noGrp="1"/>
          </p:cNvSpPr>
          <p:nvPr>
            <p:ph type="dt" sz="half" idx="10"/>
          </p:nvPr>
        </p:nvSpPr>
        <p:spPr/>
        <p:txBody>
          <a:bodyPr/>
          <a:lstStyle/>
          <a:p>
            <a:fld id="{32D8095B-9ED0-46D7-9369-109FC2D5563C}" type="datetimeFigureOut">
              <a:rPr lang="fr-FR" smtClean="0"/>
              <a:t>05/11/2022</a:t>
            </a:fld>
            <a:endParaRPr lang="fr-FR"/>
          </a:p>
        </p:txBody>
      </p:sp>
      <p:sp>
        <p:nvSpPr>
          <p:cNvPr id="5" name="Espace réservé du pied de page 4">
            <a:extLst>
              <a:ext uri="{FF2B5EF4-FFF2-40B4-BE49-F238E27FC236}">
                <a16:creationId xmlns:a16="http://schemas.microsoft.com/office/drawing/2014/main" id="{E03133D3-1430-7256-29D9-C73911E6D97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E463CB8-83CC-18B2-3DF9-32933F3D5D12}"/>
              </a:ext>
            </a:extLst>
          </p:cNvPr>
          <p:cNvSpPr>
            <a:spLocks noGrp="1"/>
          </p:cNvSpPr>
          <p:nvPr>
            <p:ph type="sldNum" sz="quarter" idx="12"/>
          </p:nvPr>
        </p:nvSpPr>
        <p:spPr/>
        <p:txBody>
          <a:bodyPr/>
          <a:lstStyle/>
          <a:p>
            <a:fld id="{F082F053-84A6-45B8-BDD9-62791118DE67}" type="slidenum">
              <a:rPr lang="fr-FR" smtClean="0"/>
              <a:t>‹N°›</a:t>
            </a:fld>
            <a:endParaRPr lang="fr-FR"/>
          </a:p>
        </p:txBody>
      </p:sp>
    </p:spTree>
    <p:extLst>
      <p:ext uri="{BB962C8B-B14F-4D97-AF65-F5344CB8AC3E}">
        <p14:creationId xmlns:p14="http://schemas.microsoft.com/office/powerpoint/2010/main" val="307615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C292C29C-AE96-6F43-3587-F3B98299A73A}"/>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5E53F595-3400-ED9E-32F6-DD037DF456E5}"/>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3F30183-B384-7626-C8CC-3CBCEFFED4BF}"/>
              </a:ext>
            </a:extLst>
          </p:cNvPr>
          <p:cNvSpPr>
            <a:spLocks noGrp="1"/>
          </p:cNvSpPr>
          <p:nvPr>
            <p:ph type="dt" sz="half" idx="10"/>
          </p:nvPr>
        </p:nvSpPr>
        <p:spPr/>
        <p:txBody>
          <a:bodyPr/>
          <a:lstStyle/>
          <a:p>
            <a:fld id="{32D8095B-9ED0-46D7-9369-109FC2D5563C}" type="datetimeFigureOut">
              <a:rPr lang="fr-FR" smtClean="0"/>
              <a:t>05/11/2022</a:t>
            </a:fld>
            <a:endParaRPr lang="fr-FR"/>
          </a:p>
        </p:txBody>
      </p:sp>
      <p:sp>
        <p:nvSpPr>
          <p:cNvPr id="5" name="Espace réservé du pied de page 4">
            <a:extLst>
              <a:ext uri="{FF2B5EF4-FFF2-40B4-BE49-F238E27FC236}">
                <a16:creationId xmlns:a16="http://schemas.microsoft.com/office/drawing/2014/main" id="{7F8582D4-77EB-2918-DDA7-4AABF902494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F50629C-E148-55B8-A059-EA99144B862B}"/>
              </a:ext>
            </a:extLst>
          </p:cNvPr>
          <p:cNvSpPr>
            <a:spLocks noGrp="1"/>
          </p:cNvSpPr>
          <p:nvPr>
            <p:ph type="sldNum" sz="quarter" idx="12"/>
          </p:nvPr>
        </p:nvSpPr>
        <p:spPr/>
        <p:txBody>
          <a:bodyPr/>
          <a:lstStyle/>
          <a:p>
            <a:fld id="{F082F053-84A6-45B8-BDD9-62791118DE67}" type="slidenum">
              <a:rPr lang="fr-FR" smtClean="0"/>
              <a:t>‹N°›</a:t>
            </a:fld>
            <a:endParaRPr lang="fr-FR"/>
          </a:p>
        </p:txBody>
      </p:sp>
    </p:spTree>
    <p:extLst>
      <p:ext uri="{BB962C8B-B14F-4D97-AF65-F5344CB8AC3E}">
        <p14:creationId xmlns:p14="http://schemas.microsoft.com/office/powerpoint/2010/main" val="42275950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244F000F-DA58-50D4-74F4-ACC331FB65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453E1374-DC75-A592-6DE0-B002F945323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15632D0-E0CA-FCDF-E352-5F5C7461AF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D8095B-9ED0-46D7-9369-109FC2D5563C}" type="datetimeFigureOut">
              <a:rPr lang="fr-FR" smtClean="0"/>
              <a:t>05/11/2022</a:t>
            </a:fld>
            <a:endParaRPr lang="fr-FR"/>
          </a:p>
        </p:txBody>
      </p:sp>
      <p:sp>
        <p:nvSpPr>
          <p:cNvPr id="5" name="Espace réservé du pied de page 4">
            <a:extLst>
              <a:ext uri="{FF2B5EF4-FFF2-40B4-BE49-F238E27FC236}">
                <a16:creationId xmlns:a16="http://schemas.microsoft.com/office/drawing/2014/main" id="{024ABF63-2F4F-8B70-1F10-988123FD9B6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52713D9B-1DFF-490D-F400-0E3650C9164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82F053-84A6-45B8-BDD9-62791118DE67}" type="slidenum">
              <a:rPr lang="fr-FR" smtClean="0"/>
              <a:t>‹N°›</a:t>
            </a:fld>
            <a:endParaRPr lang="fr-FR"/>
          </a:p>
        </p:txBody>
      </p:sp>
    </p:spTree>
    <p:extLst>
      <p:ext uri="{BB962C8B-B14F-4D97-AF65-F5344CB8AC3E}">
        <p14:creationId xmlns:p14="http://schemas.microsoft.com/office/powerpoint/2010/main" val="2722289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7.xml"/><Relationship Id="rId5" Type="http://schemas.openxmlformats.org/officeDocument/2006/relationships/hyperlink" Target="https://fr.wikipedia.org/wiki/Thomas_D._Rice" TargetMode="External"/><Relationship Id="rId4" Type="http://schemas.openxmlformats.org/officeDocument/2006/relationships/hyperlink" Target="https://fr.wikipedia.org/wiki/Jim_Crow"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3.gif"/><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lum/>
          </a:blip>
          <a:srcRect/>
          <a:stretch>
            <a:fillRect t="-73000" b="-7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78D0B3-775F-6C09-DF0A-D6A12127951A}"/>
              </a:ext>
            </a:extLst>
          </p:cNvPr>
          <p:cNvSpPr>
            <a:spLocks noGrp="1"/>
          </p:cNvSpPr>
          <p:nvPr>
            <p:ph type="ctrTitle"/>
          </p:nvPr>
        </p:nvSpPr>
        <p:spPr/>
        <p:txBody>
          <a:bodyPr/>
          <a:lstStyle/>
          <a:p>
            <a:r>
              <a:rPr lang="fr-FR" b="1" dirty="0">
                <a:latin typeface="Baskerville Old Face" panose="02020602080505020303" pitchFamily="18" charset="0"/>
              </a:rPr>
              <a:t>Travestissement </a:t>
            </a:r>
          </a:p>
        </p:txBody>
      </p:sp>
      <p:sp>
        <p:nvSpPr>
          <p:cNvPr id="3" name="Sous-titre 2">
            <a:extLst>
              <a:ext uri="{FF2B5EF4-FFF2-40B4-BE49-F238E27FC236}">
                <a16:creationId xmlns:a16="http://schemas.microsoft.com/office/drawing/2014/main" id="{7BAB6C51-7DE1-499A-0805-080C17EFEF45}"/>
              </a:ext>
            </a:extLst>
          </p:cNvPr>
          <p:cNvSpPr>
            <a:spLocks noGrp="1"/>
          </p:cNvSpPr>
          <p:nvPr>
            <p:ph type="subTitle" idx="1"/>
          </p:nvPr>
        </p:nvSpPr>
        <p:spPr>
          <a:xfrm>
            <a:off x="606287" y="3602038"/>
            <a:ext cx="11082129" cy="1119049"/>
          </a:xfrm>
        </p:spPr>
        <p:txBody>
          <a:bodyPr>
            <a:normAutofit/>
          </a:bodyPr>
          <a:lstStyle/>
          <a:p>
            <a:r>
              <a:rPr lang="fr-FR" sz="2800" dirty="0">
                <a:latin typeface="Baskerville Old Face" panose="02020602080505020303" pitchFamily="18" charset="0"/>
              </a:rPr>
              <a:t>Action de transformer, d’altérer la nature de quelque chose, parodie, déformation et aussi usurper une identité</a:t>
            </a:r>
          </a:p>
        </p:txBody>
      </p:sp>
    </p:spTree>
    <p:extLst>
      <p:ext uri="{BB962C8B-B14F-4D97-AF65-F5344CB8AC3E}">
        <p14:creationId xmlns:p14="http://schemas.microsoft.com/office/powerpoint/2010/main" val="40840682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492AB4B2-36A8-0730-FE10-B50CF0BF93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2237" y="184473"/>
            <a:ext cx="3583344" cy="6477584"/>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1FD5AA38-03E0-C86C-D558-1D73D7B35AAE}"/>
              </a:ext>
            </a:extLst>
          </p:cNvPr>
          <p:cNvSpPr txBox="1"/>
          <p:nvPr/>
        </p:nvSpPr>
        <p:spPr>
          <a:xfrm>
            <a:off x="9078686" y="6292725"/>
            <a:ext cx="2680542" cy="369332"/>
          </a:xfrm>
          <a:prstGeom prst="rect">
            <a:avLst/>
          </a:prstGeom>
          <a:solidFill>
            <a:schemeClr val="bg1"/>
          </a:solidFill>
        </p:spPr>
        <p:txBody>
          <a:bodyPr wrap="none" rtlCol="0">
            <a:spAutoFit/>
          </a:bodyPr>
          <a:lstStyle/>
          <a:p>
            <a:r>
              <a:rPr lang="fr-FR" dirty="0">
                <a:latin typeface="Baskerville Old Face" panose="02020602080505020303" pitchFamily="18" charset="0"/>
              </a:rPr>
              <a:t>Abbé de Choisy 1644-1724</a:t>
            </a:r>
          </a:p>
        </p:txBody>
      </p:sp>
      <p:sp>
        <p:nvSpPr>
          <p:cNvPr id="3" name="ZoneTexte 2">
            <a:extLst>
              <a:ext uri="{FF2B5EF4-FFF2-40B4-BE49-F238E27FC236}">
                <a16:creationId xmlns:a16="http://schemas.microsoft.com/office/drawing/2014/main" id="{08CD9319-8CB0-052D-82AF-07121363DB47}"/>
              </a:ext>
            </a:extLst>
          </p:cNvPr>
          <p:cNvSpPr txBox="1"/>
          <p:nvPr/>
        </p:nvSpPr>
        <p:spPr>
          <a:xfrm>
            <a:off x="457201" y="522514"/>
            <a:ext cx="7408506" cy="6001643"/>
          </a:xfrm>
          <a:prstGeom prst="rect">
            <a:avLst/>
          </a:prstGeom>
          <a:noFill/>
        </p:spPr>
        <p:txBody>
          <a:bodyPr wrap="square" rtlCol="0">
            <a:spAutoFit/>
          </a:bodyPr>
          <a:lstStyle/>
          <a:p>
            <a:pPr algn="just"/>
            <a:r>
              <a:rPr lang="fr-FR" sz="3200" dirty="0">
                <a:latin typeface="Baskerville Old Face" panose="02020602080505020303" pitchFamily="18" charset="0"/>
              </a:rPr>
              <a:t>C’est une étrange chose qu’une habitude d’enfance, il est impossible de s’en défaire : Ma mère, presque en naissant, m’a accoutumé aux habillements des femmes ; j’ai continué à m’en servir dans ma jeunesse ; j’ai joué la comédie cinq mois durant sur le théâtre d’une grande ville, comme une fille ; tout le monde y était trompé ; j’avais des amants à qui j’accordais de petites faveurs, fort réservé sur les grandes ; on parlait de ma sagesse. Je jouissais du plus grand plaisir qu’on puisse goûter en cette vie.</a:t>
            </a:r>
          </a:p>
        </p:txBody>
      </p:sp>
    </p:spTree>
    <p:extLst>
      <p:ext uri="{BB962C8B-B14F-4D97-AF65-F5344CB8AC3E}">
        <p14:creationId xmlns:p14="http://schemas.microsoft.com/office/powerpoint/2010/main" val="20549264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harles d'Éon de Beaumont — Wikipédia">
            <a:extLst>
              <a:ext uri="{FF2B5EF4-FFF2-40B4-BE49-F238E27FC236}">
                <a16:creationId xmlns:a16="http://schemas.microsoft.com/office/drawing/2014/main" id="{722A51C6-8EE2-C85C-23DC-1CF38AB9CB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407" y="303244"/>
            <a:ext cx="4474028" cy="5113175"/>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a:extLst>
              <a:ext uri="{FF2B5EF4-FFF2-40B4-BE49-F238E27FC236}">
                <a16:creationId xmlns:a16="http://schemas.microsoft.com/office/drawing/2014/main" id="{E953CFCE-D83E-0DDC-35B7-24A62EC257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6999" y="219269"/>
            <a:ext cx="5095446" cy="6419461"/>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DC83CAE6-DA52-096D-E3D9-EAD4CDE64740}"/>
              </a:ext>
            </a:extLst>
          </p:cNvPr>
          <p:cNvSpPr txBox="1"/>
          <p:nvPr/>
        </p:nvSpPr>
        <p:spPr>
          <a:xfrm>
            <a:off x="130629" y="5635689"/>
            <a:ext cx="6412333" cy="646331"/>
          </a:xfrm>
          <a:prstGeom prst="rect">
            <a:avLst/>
          </a:prstGeom>
          <a:noFill/>
        </p:spPr>
        <p:txBody>
          <a:bodyPr wrap="none" rtlCol="0">
            <a:spAutoFit/>
          </a:bodyPr>
          <a:lstStyle/>
          <a:p>
            <a:r>
              <a:rPr lang="fr-FR" dirty="0">
                <a:latin typeface="Baskerville Old Face" panose="02020602080505020303" pitchFamily="18" charset="0"/>
              </a:rPr>
              <a:t>Le Chevalier ou la Chevalière d’Eon 1728-1810 a donné son nom  à</a:t>
            </a:r>
          </a:p>
          <a:p>
            <a:r>
              <a:rPr lang="fr-FR" dirty="0">
                <a:latin typeface="Baskerville Old Face" panose="02020602080505020303" pitchFamily="18" charset="0"/>
              </a:rPr>
              <a:t>l’inversion </a:t>
            </a:r>
            <a:r>
              <a:rPr lang="fr-FR" dirty="0" err="1">
                <a:latin typeface="Baskerville Old Face" panose="02020602080505020303" pitchFamily="18" charset="0"/>
              </a:rPr>
              <a:t>esthético</a:t>
            </a:r>
            <a:r>
              <a:rPr lang="fr-FR" dirty="0">
                <a:latin typeface="Baskerville Old Face" panose="02020602080505020303" pitchFamily="18" charset="0"/>
              </a:rPr>
              <a:t>-sexuelle </a:t>
            </a:r>
          </a:p>
        </p:txBody>
      </p:sp>
    </p:spTree>
    <p:extLst>
      <p:ext uri="{BB962C8B-B14F-4D97-AF65-F5344CB8AC3E}">
        <p14:creationId xmlns:p14="http://schemas.microsoft.com/office/powerpoint/2010/main" val="913826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istoire : le chevalier d'Eon, un travesti au service secret de Sa Majesté  - Le Parisien">
            <a:extLst>
              <a:ext uri="{FF2B5EF4-FFF2-40B4-BE49-F238E27FC236}">
                <a16:creationId xmlns:a16="http://schemas.microsoft.com/office/drawing/2014/main" id="{CE9453D6-D2E7-5ECD-EB5C-7D8DF1E515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001" y="56654"/>
            <a:ext cx="10205097" cy="67214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73973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8EE3C016-F18F-25E3-2FBD-AE45DB573B22}"/>
              </a:ext>
            </a:extLst>
          </p:cNvPr>
          <p:cNvSpPr txBox="1"/>
          <p:nvPr/>
        </p:nvSpPr>
        <p:spPr>
          <a:xfrm>
            <a:off x="595618" y="176170"/>
            <a:ext cx="11409028" cy="3139321"/>
          </a:xfrm>
          <a:prstGeom prst="rect">
            <a:avLst/>
          </a:prstGeom>
          <a:noFill/>
        </p:spPr>
        <p:txBody>
          <a:bodyPr wrap="square">
            <a:spAutoFit/>
          </a:bodyPr>
          <a:lstStyle/>
          <a:p>
            <a:r>
              <a:rPr lang="fr-FR" b="1" dirty="0">
                <a:latin typeface="Baskerville Old Face" panose="02020602080505020303" pitchFamily="18" charset="0"/>
              </a:rPr>
              <a:t>Le Garçon  en fille </a:t>
            </a:r>
            <a:r>
              <a:rPr lang="fr-FR" dirty="0">
                <a:latin typeface="Baskerville Old Face" panose="02020602080505020303" pitchFamily="18" charset="0"/>
              </a:rPr>
              <a:t>: J'avais pris par la rue Saint - Honoré . Au coin de celle de Champ - fleuri je vis un petit groupe de monde . Je m'approchai . C'était une sorte de jeune fille d'environ seize ans , dont on admirait la gentillesse . Je fus surpris de sa beauté douce et naïve . Je l'abordai pour lui demander ce qui la faisait remarquer . Elle me sourit , et rien au monde de si charmant que son sourire . Je ne savais que penser , lorsque l'enfant , sans parler , leva ses jupes et mon tra ses culottes . Je compris que c'était un petit garçon qui s'amusait d'une manière peu convenable . Ceci devrait bien engager notre police à défendre les mascarades de toutes espèces , et jus qu'au délire du Carnaval . Je fis quelques représentations à l'enfant . Tandis que je lui parlais , un carrosse bourgeois s'arrête . Celui qui était dedans met la tête à la portière et s'informe . On lui pré sente le petit garçon . - Il n'est pas possible ! s'écrie t - il : c'est une fille ! ... Parbleu ! je veux m'en assurer . - Le petit garçon veut fuir . Deux laquais l'arrêtent on le met dans la voiture ... Je tire le voile sur les suites de cette histoire horrible . Qu'il suffise de savoir que cet enfant est aujourd'hui un efféminé ; qu'il occupe une place au *** que cette funeste aventure a causé , outre la perte de ses mœurs , le désespoir de ses parents . </a:t>
            </a:r>
          </a:p>
        </p:txBody>
      </p:sp>
      <p:pic>
        <p:nvPicPr>
          <p:cNvPr id="1026" name="Picture 2" descr="Nicolas Edme Restif de la Bretonne - Wikiwand">
            <a:extLst>
              <a:ext uri="{FF2B5EF4-FFF2-40B4-BE49-F238E27FC236}">
                <a16:creationId xmlns:a16="http://schemas.microsoft.com/office/drawing/2014/main" id="{1E98E2F3-BEA1-BD81-7C6D-76FA13A051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6698" y="3315491"/>
            <a:ext cx="3355596" cy="3234891"/>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91459A56-BFF1-C338-4701-12F3AE45A534}"/>
              </a:ext>
            </a:extLst>
          </p:cNvPr>
          <p:cNvSpPr txBox="1"/>
          <p:nvPr/>
        </p:nvSpPr>
        <p:spPr>
          <a:xfrm>
            <a:off x="6300132" y="4351789"/>
            <a:ext cx="5061359" cy="646331"/>
          </a:xfrm>
          <a:prstGeom prst="rect">
            <a:avLst/>
          </a:prstGeom>
          <a:noFill/>
        </p:spPr>
        <p:txBody>
          <a:bodyPr wrap="square" rtlCol="0">
            <a:spAutoFit/>
          </a:bodyPr>
          <a:lstStyle/>
          <a:p>
            <a:r>
              <a:rPr lang="fr-FR" dirty="0">
                <a:latin typeface="Baskerville Old Face" panose="02020602080505020303" pitchFamily="18" charset="0"/>
              </a:rPr>
              <a:t>Restif de la Bretonne 1734-1806 </a:t>
            </a:r>
          </a:p>
          <a:p>
            <a:r>
              <a:rPr lang="fr-FR" i="1" dirty="0">
                <a:latin typeface="Baskerville Old Face" panose="02020602080505020303" pitchFamily="18" charset="0"/>
              </a:rPr>
              <a:t>Les Nuits de Paris ou le spectateur-nocturne</a:t>
            </a:r>
          </a:p>
        </p:txBody>
      </p:sp>
    </p:spTree>
    <p:extLst>
      <p:ext uri="{BB962C8B-B14F-4D97-AF65-F5344CB8AC3E}">
        <p14:creationId xmlns:p14="http://schemas.microsoft.com/office/powerpoint/2010/main" val="8366740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a:extLst>
              <a:ext uri="{FF2B5EF4-FFF2-40B4-BE49-F238E27FC236}">
                <a16:creationId xmlns:a16="http://schemas.microsoft.com/office/drawing/2014/main" id="{DFCA9B26-1F45-7D46-6AF6-97DDAF3311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0231" y="466530"/>
            <a:ext cx="3731356" cy="6027575"/>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317C2AEF-4DE6-ABCA-65AC-57AC6D083002}"/>
              </a:ext>
            </a:extLst>
          </p:cNvPr>
          <p:cNvSpPr txBox="1"/>
          <p:nvPr/>
        </p:nvSpPr>
        <p:spPr>
          <a:xfrm>
            <a:off x="5411756" y="5243804"/>
            <a:ext cx="5773145" cy="646331"/>
          </a:xfrm>
          <a:prstGeom prst="rect">
            <a:avLst/>
          </a:prstGeom>
          <a:noFill/>
        </p:spPr>
        <p:txBody>
          <a:bodyPr wrap="square" rtlCol="0">
            <a:spAutoFit/>
          </a:bodyPr>
          <a:lstStyle/>
          <a:p>
            <a:r>
              <a:rPr lang="fr-FR" dirty="0"/>
              <a:t>Henriette </a:t>
            </a:r>
            <a:r>
              <a:rPr lang="fr-FR" dirty="0">
                <a:latin typeface="Baskerville Old Face" panose="02020602080505020303" pitchFamily="18" charset="0"/>
              </a:rPr>
              <a:t>Jenny </a:t>
            </a:r>
            <a:r>
              <a:rPr lang="fr-FR" dirty="0" err="1">
                <a:latin typeface="Baskerville Old Face" panose="02020602080505020303" pitchFamily="18" charset="0"/>
              </a:rPr>
              <a:t>Savalette</a:t>
            </a:r>
            <a:r>
              <a:rPr lang="fr-FR" dirty="0">
                <a:latin typeface="Baskerville Old Face" panose="02020602080505020303" pitchFamily="18" charset="0"/>
              </a:rPr>
              <a:t> de Langes 1786-1858</a:t>
            </a:r>
          </a:p>
          <a:p>
            <a:r>
              <a:rPr lang="fr-FR" dirty="0">
                <a:latin typeface="Baskerville Old Face" panose="02020602080505020303" pitchFamily="18" charset="0"/>
              </a:rPr>
              <a:t>L’Homme-Femme</a:t>
            </a:r>
            <a:endParaRPr lang="fr-FR" dirty="0"/>
          </a:p>
        </p:txBody>
      </p:sp>
      <p:pic>
        <p:nvPicPr>
          <p:cNvPr id="9220" name="Picture 4" descr="Notice sur l'homme-femme connu sous le nom de Mademoiselle Savalette de  Lange Henriette-Jenny , publiée au profit de la Maison de Providence |  HERAIL">
            <a:extLst>
              <a:ext uri="{FF2B5EF4-FFF2-40B4-BE49-F238E27FC236}">
                <a16:creationId xmlns:a16="http://schemas.microsoft.com/office/drawing/2014/main" id="{036C86EE-4CED-D29D-21A1-2176A60811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33053" y="653219"/>
            <a:ext cx="5388948" cy="4590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5206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76418795-8FB5-D6F0-1CC3-A86D74736E0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30287" y="778672"/>
            <a:ext cx="3730625" cy="5132705"/>
          </a:xfrm>
          <a:prstGeom prst="rect">
            <a:avLst/>
          </a:prstGeom>
          <a:noFill/>
          <a:ln>
            <a:noFill/>
          </a:ln>
        </p:spPr>
      </p:pic>
      <p:sp>
        <p:nvSpPr>
          <p:cNvPr id="3" name="ZoneTexte 2">
            <a:extLst>
              <a:ext uri="{FF2B5EF4-FFF2-40B4-BE49-F238E27FC236}">
                <a16:creationId xmlns:a16="http://schemas.microsoft.com/office/drawing/2014/main" id="{04B43884-5171-DE09-BDB1-6D95360594CD}"/>
              </a:ext>
            </a:extLst>
          </p:cNvPr>
          <p:cNvSpPr txBox="1"/>
          <p:nvPr/>
        </p:nvSpPr>
        <p:spPr>
          <a:xfrm>
            <a:off x="5405535" y="5542045"/>
            <a:ext cx="2439835" cy="369332"/>
          </a:xfrm>
          <a:prstGeom prst="rect">
            <a:avLst/>
          </a:prstGeom>
          <a:noFill/>
        </p:spPr>
        <p:txBody>
          <a:bodyPr wrap="none" rtlCol="0">
            <a:spAutoFit/>
          </a:bodyPr>
          <a:lstStyle/>
          <a:p>
            <a:r>
              <a:rPr lang="fr-FR" dirty="0"/>
              <a:t>George Sand 1804-1876</a:t>
            </a:r>
          </a:p>
        </p:txBody>
      </p:sp>
    </p:spTree>
    <p:extLst>
      <p:ext uri="{BB962C8B-B14F-4D97-AF65-F5344CB8AC3E}">
        <p14:creationId xmlns:p14="http://schemas.microsoft.com/office/powerpoint/2010/main" val="9369093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a:extLst>
              <a:ext uri="{FF2B5EF4-FFF2-40B4-BE49-F238E27FC236}">
                <a16:creationId xmlns:a16="http://schemas.microsoft.com/office/drawing/2014/main" id="{92B5B8B6-6BF4-63E7-3D79-F822E2B14E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3226" y="383527"/>
            <a:ext cx="4286250" cy="5848350"/>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a:extLst>
              <a:ext uri="{FF2B5EF4-FFF2-40B4-BE49-F238E27FC236}">
                <a16:creationId xmlns:a16="http://schemas.microsoft.com/office/drawing/2014/main" id="{74313B1D-2D0A-0F78-F325-64FC0405B1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6472" y="347500"/>
            <a:ext cx="4023185" cy="6015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23800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a:extLst>
              <a:ext uri="{FF2B5EF4-FFF2-40B4-BE49-F238E27FC236}">
                <a16:creationId xmlns:a16="http://schemas.microsoft.com/office/drawing/2014/main" id="{6F1CC6EE-D539-90D8-7B57-1373B7F922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3328" y="293853"/>
            <a:ext cx="4424370" cy="6464178"/>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98270795-13B3-4341-9B90-0821960BE9D3}"/>
              </a:ext>
            </a:extLst>
          </p:cNvPr>
          <p:cNvSpPr txBox="1"/>
          <p:nvPr/>
        </p:nvSpPr>
        <p:spPr>
          <a:xfrm>
            <a:off x="5794309" y="2136710"/>
            <a:ext cx="6046237" cy="1754326"/>
          </a:xfrm>
          <a:prstGeom prst="rect">
            <a:avLst/>
          </a:prstGeom>
          <a:noFill/>
        </p:spPr>
        <p:txBody>
          <a:bodyPr wrap="square" rtlCol="0">
            <a:spAutoFit/>
          </a:bodyPr>
          <a:lstStyle/>
          <a:p>
            <a:pPr algn="just"/>
            <a:r>
              <a:rPr lang="fr-FR" dirty="0"/>
              <a:t>Nathalie Micas 1824-1889 et Rosa Bonheur  1822-1899</a:t>
            </a:r>
          </a:p>
          <a:p>
            <a:pPr algn="just"/>
            <a:r>
              <a:rPr lang="fr-FR" dirty="0"/>
              <a:t>Pour les photos elles acceptaient de poser en robe mais dans la vie quotidienne, l’une comme l’autre portait des pantalons. Rosa fumait cigarettes et havanes et elle avait très tôt coupé ses cheveux. Elle vécurent 50 ans ensemble et elles sont enterrées dans le même tombeau.</a:t>
            </a:r>
          </a:p>
        </p:txBody>
      </p:sp>
    </p:spTree>
    <p:extLst>
      <p:ext uri="{BB962C8B-B14F-4D97-AF65-F5344CB8AC3E}">
        <p14:creationId xmlns:p14="http://schemas.microsoft.com/office/powerpoint/2010/main" val="17018041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a:extLst>
              <a:ext uri="{FF2B5EF4-FFF2-40B4-BE49-F238E27FC236}">
                <a16:creationId xmlns:a16="http://schemas.microsoft.com/office/drawing/2014/main" id="{8354DB56-0C33-600D-1358-7BB6741C8A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7999" y="319087"/>
            <a:ext cx="4667250" cy="6219825"/>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a:extLst>
              <a:ext uri="{FF2B5EF4-FFF2-40B4-BE49-F238E27FC236}">
                <a16:creationId xmlns:a16="http://schemas.microsoft.com/office/drawing/2014/main" id="{4BB65A37-A748-7F33-5F79-D0B6745B2D0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66807" y="176310"/>
            <a:ext cx="4667250" cy="6602494"/>
          </a:xfrm>
          <a:prstGeom prst="rect">
            <a:avLst/>
          </a:prstGeom>
          <a:noFill/>
          <a:ln>
            <a:noFill/>
          </a:ln>
        </p:spPr>
      </p:pic>
    </p:spTree>
    <p:extLst>
      <p:ext uri="{BB962C8B-B14F-4D97-AF65-F5344CB8AC3E}">
        <p14:creationId xmlns:p14="http://schemas.microsoft.com/office/powerpoint/2010/main" val="33948684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a:extLst>
              <a:ext uri="{FF2B5EF4-FFF2-40B4-BE49-F238E27FC236}">
                <a16:creationId xmlns:a16="http://schemas.microsoft.com/office/drawing/2014/main" id="{61D253B7-8D24-C3E1-CE8B-88A9D151EB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780" y="431541"/>
            <a:ext cx="7620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1C229482-BB11-5D19-8779-8F71BF46B1C5}"/>
              </a:ext>
            </a:extLst>
          </p:cNvPr>
          <p:cNvSpPr txBox="1"/>
          <p:nvPr/>
        </p:nvSpPr>
        <p:spPr>
          <a:xfrm>
            <a:off x="8826759" y="4693298"/>
            <a:ext cx="3177163" cy="646331"/>
          </a:xfrm>
          <a:prstGeom prst="rect">
            <a:avLst/>
          </a:prstGeom>
          <a:noFill/>
        </p:spPr>
        <p:txBody>
          <a:bodyPr wrap="square" rtlCol="0">
            <a:spAutoFit/>
          </a:bodyPr>
          <a:lstStyle/>
          <a:p>
            <a:r>
              <a:rPr lang="fr-FR" i="0" dirty="0">
                <a:solidFill>
                  <a:srgbClr val="202122"/>
                </a:solidFill>
                <a:effectLst/>
                <a:latin typeface="Baskerville Old Face" panose="02020602080505020303" pitchFamily="18" charset="0"/>
              </a:rPr>
              <a:t>Mary Edwards Walker 1832-1919</a:t>
            </a:r>
            <a:endParaRPr lang="fr-FR" dirty="0">
              <a:latin typeface="Baskerville Old Face" panose="02020602080505020303" pitchFamily="18" charset="0"/>
            </a:endParaRPr>
          </a:p>
        </p:txBody>
      </p:sp>
    </p:spTree>
    <p:extLst>
      <p:ext uri="{BB962C8B-B14F-4D97-AF65-F5344CB8AC3E}">
        <p14:creationId xmlns:p14="http://schemas.microsoft.com/office/powerpoint/2010/main" val="42701947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Gisèle_dEstoc">
            <a:extLst>
              <a:ext uri="{FF2B5EF4-FFF2-40B4-BE49-F238E27FC236}">
                <a16:creationId xmlns:a16="http://schemas.microsoft.com/office/drawing/2014/main" id="{11A5D7DA-ABB4-C058-4267-C893A8EC5C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7846" y="232098"/>
            <a:ext cx="3884341" cy="574882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A005CC94-98C8-ADCD-4A77-8B15B38AD0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2533" y="232098"/>
            <a:ext cx="4070595" cy="4806433"/>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5C9B2E78-FC64-BF65-1B1E-04B5DC99FA05}"/>
              </a:ext>
            </a:extLst>
          </p:cNvPr>
          <p:cNvSpPr txBox="1"/>
          <p:nvPr/>
        </p:nvSpPr>
        <p:spPr>
          <a:xfrm>
            <a:off x="410547" y="6270172"/>
            <a:ext cx="3811640" cy="369332"/>
          </a:xfrm>
          <a:prstGeom prst="rect">
            <a:avLst/>
          </a:prstGeom>
          <a:noFill/>
        </p:spPr>
        <p:txBody>
          <a:bodyPr wrap="square" rtlCol="0">
            <a:spAutoFit/>
          </a:bodyPr>
          <a:lstStyle/>
          <a:p>
            <a:r>
              <a:rPr lang="fr-FR" dirty="0"/>
              <a:t>Gisèle d’Estoc 1845-1894 </a:t>
            </a:r>
          </a:p>
        </p:txBody>
      </p:sp>
      <p:sp>
        <p:nvSpPr>
          <p:cNvPr id="4" name="ZoneTexte 3">
            <a:extLst>
              <a:ext uri="{FF2B5EF4-FFF2-40B4-BE49-F238E27FC236}">
                <a16:creationId xmlns:a16="http://schemas.microsoft.com/office/drawing/2014/main" id="{6F458FA7-497F-360A-BA21-B039ED0B2AF5}"/>
              </a:ext>
            </a:extLst>
          </p:cNvPr>
          <p:cNvSpPr txBox="1"/>
          <p:nvPr/>
        </p:nvSpPr>
        <p:spPr>
          <a:xfrm>
            <a:off x="7063273" y="6111551"/>
            <a:ext cx="2657074" cy="369332"/>
          </a:xfrm>
          <a:prstGeom prst="rect">
            <a:avLst/>
          </a:prstGeom>
          <a:noFill/>
        </p:spPr>
        <p:txBody>
          <a:bodyPr wrap="none" rtlCol="0">
            <a:spAutoFit/>
          </a:bodyPr>
          <a:lstStyle/>
          <a:p>
            <a:r>
              <a:rPr lang="fr-FR" dirty="0"/>
              <a:t>Jane Dieulafoy 1851-1916</a:t>
            </a:r>
          </a:p>
        </p:txBody>
      </p:sp>
    </p:spTree>
    <p:extLst>
      <p:ext uri="{BB962C8B-B14F-4D97-AF65-F5344CB8AC3E}">
        <p14:creationId xmlns:p14="http://schemas.microsoft.com/office/powerpoint/2010/main" val="9381393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En gentleman.">
            <a:extLst>
              <a:ext uri="{FF2B5EF4-FFF2-40B4-BE49-F238E27FC236}">
                <a16:creationId xmlns:a16="http://schemas.microsoft.com/office/drawing/2014/main" id="{C72C557D-B59E-CF3E-A445-AA79D7266E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1558" y="120963"/>
            <a:ext cx="4248377" cy="6616074"/>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891BAFED-E2DC-D37F-2081-842DD34FFDAB}"/>
              </a:ext>
            </a:extLst>
          </p:cNvPr>
          <p:cNvSpPr txBox="1"/>
          <p:nvPr/>
        </p:nvSpPr>
        <p:spPr>
          <a:xfrm>
            <a:off x="6096001" y="5449077"/>
            <a:ext cx="5931158" cy="369332"/>
          </a:xfrm>
          <a:prstGeom prst="rect">
            <a:avLst/>
          </a:prstGeom>
          <a:noFill/>
        </p:spPr>
        <p:txBody>
          <a:bodyPr wrap="square" rtlCol="0">
            <a:spAutoFit/>
          </a:bodyPr>
          <a:lstStyle/>
          <a:p>
            <a:r>
              <a:rPr lang="fr-FR" dirty="0"/>
              <a:t>Clémentine </a:t>
            </a:r>
            <a:r>
              <a:rPr lang="fr-FR" dirty="0" err="1"/>
              <a:t>Delait</a:t>
            </a:r>
            <a:r>
              <a:rPr lang="fr-FR" dirty="0"/>
              <a:t> 1865-1939 : une renommée internationale</a:t>
            </a:r>
          </a:p>
        </p:txBody>
      </p:sp>
    </p:spTree>
    <p:extLst>
      <p:ext uri="{BB962C8B-B14F-4D97-AF65-F5344CB8AC3E}">
        <p14:creationId xmlns:p14="http://schemas.microsoft.com/office/powerpoint/2010/main" val="8582459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Photo en noir et blanc d'une personne debout de face">
            <a:extLst>
              <a:ext uri="{FF2B5EF4-FFF2-40B4-BE49-F238E27FC236}">
                <a16:creationId xmlns:a16="http://schemas.microsoft.com/office/drawing/2014/main" id="{98E3B6DD-A328-D6BC-179A-A39A2FFC15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19178" y="533482"/>
            <a:ext cx="2876550" cy="5638800"/>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Image illustrative de l’article Madeleine Pelletier">
            <a:extLst>
              <a:ext uri="{FF2B5EF4-FFF2-40B4-BE49-F238E27FC236}">
                <a16:creationId xmlns:a16="http://schemas.microsoft.com/office/drawing/2014/main" id="{0A2531DE-52AC-DB0F-5C61-F73A23336F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795" y="158620"/>
            <a:ext cx="4849068" cy="6388524"/>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5062B234-FF59-9DB5-4771-E90B7130BA7E}"/>
              </a:ext>
            </a:extLst>
          </p:cNvPr>
          <p:cNvSpPr txBox="1"/>
          <p:nvPr/>
        </p:nvSpPr>
        <p:spPr>
          <a:xfrm>
            <a:off x="5495731" y="3844213"/>
            <a:ext cx="2976465" cy="646331"/>
          </a:xfrm>
          <a:prstGeom prst="rect">
            <a:avLst/>
          </a:prstGeom>
          <a:noFill/>
        </p:spPr>
        <p:txBody>
          <a:bodyPr wrap="square" rtlCol="0">
            <a:spAutoFit/>
          </a:bodyPr>
          <a:lstStyle/>
          <a:p>
            <a:r>
              <a:rPr lang="fr-FR" dirty="0"/>
              <a:t>Marguerite Pelletier </a:t>
            </a:r>
          </a:p>
          <a:p>
            <a:r>
              <a:rPr lang="fr-FR" dirty="0"/>
              <a:t>1874-1939</a:t>
            </a:r>
          </a:p>
        </p:txBody>
      </p:sp>
    </p:spTree>
    <p:extLst>
      <p:ext uri="{BB962C8B-B14F-4D97-AF65-F5344CB8AC3E}">
        <p14:creationId xmlns:p14="http://schemas.microsoft.com/office/powerpoint/2010/main" val="18108164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olette - Henri Manuel en reproduction imprimée ou copie peinte à l\'huile  sur toile">
            <a:extLst>
              <a:ext uri="{FF2B5EF4-FFF2-40B4-BE49-F238E27FC236}">
                <a16:creationId xmlns:a16="http://schemas.microsoft.com/office/drawing/2014/main" id="{A0D9F7FC-CB6C-F0DB-0744-904FA7AC03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3855" y="636814"/>
            <a:ext cx="4286250" cy="5715000"/>
          </a:xfrm>
          <a:prstGeom prst="rect">
            <a:avLst/>
          </a:prstGeom>
          <a:noFill/>
          <a:extLst>
            <a:ext uri="{909E8E84-426E-40DD-AFC4-6F175D3DCCD1}">
              <a14:hiddenFill xmlns:a14="http://schemas.microsoft.com/office/drawing/2010/main">
                <a:solidFill>
                  <a:srgbClr val="FFFFFF"/>
                </a:solidFill>
              </a14:hiddenFill>
            </a:ext>
          </a:extLst>
        </p:spPr>
      </p:pic>
      <p:pic>
        <p:nvPicPr>
          <p:cNvPr id="19460" name="Picture 4" descr="The kiss that caused a riot – BEST FRANCE FOREVER">
            <a:extLst>
              <a:ext uri="{FF2B5EF4-FFF2-40B4-BE49-F238E27FC236}">
                <a16:creationId xmlns:a16="http://schemas.microsoft.com/office/drawing/2014/main" id="{CC2C855B-FFEF-E78C-D403-41A9235F19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4386" y="1357603"/>
            <a:ext cx="7766358" cy="5304453"/>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F6D47B8A-7F54-91EB-ED17-EAFEDD0E1295}"/>
              </a:ext>
            </a:extLst>
          </p:cNvPr>
          <p:cNvSpPr txBox="1"/>
          <p:nvPr/>
        </p:nvSpPr>
        <p:spPr>
          <a:xfrm>
            <a:off x="6096000" y="452148"/>
            <a:ext cx="4690737" cy="369332"/>
          </a:xfrm>
          <a:prstGeom prst="rect">
            <a:avLst/>
          </a:prstGeom>
          <a:noFill/>
        </p:spPr>
        <p:txBody>
          <a:bodyPr wrap="square" rtlCol="0">
            <a:spAutoFit/>
          </a:bodyPr>
          <a:lstStyle/>
          <a:p>
            <a:r>
              <a:rPr lang="fr-FR" dirty="0">
                <a:latin typeface="Baskerville Old Face" panose="02020602080505020303" pitchFamily="18" charset="0"/>
              </a:rPr>
              <a:t>Colette 1873-1954 et Missy 1863-1944</a:t>
            </a:r>
          </a:p>
        </p:txBody>
      </p:sp>
    </p:spTree>
    <p:extLst>
      <p:ext uri="{BB962C8B-B14F-4D97-AF65-F5344CB8AC3E}">
        <p14:creationId xmlns:p14="http://schemas.microsoft.com/office/powerpoint/2010/main" val="16024956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Explorateurs excentriques : Isabelle Eberhardt » Explorersweb - ThePressFree">
            <a:extLst>
              <a:ext uri="{FF2B5EF4-FFF2-40B4-BE49-F238E27FC236}">
                <a16:creationId xmlns:a16="http://schemas.microsoft.com/office/drawing/2014/main" id="{61C3AF72-D587-0D92-8B6E-37D3D49BCB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70376" y="319783"/>
            <a:ext cx="5846794" cy="4802724"/>
          </a:xfrm>
          <a:prstGeom prst="rect">
            <a:avLst/>
          </a:prstGeom>
          <a:noFill/>
          <a:extLst>
            <a:ext uri="{909E8E84-426E-40DD-AFC4-6F175D3DCCD1}">
              <a14:hiddenFill xmlns:a14="http://schemas.microsoft.com/office/drawing/2010/main">
                <a:solidFill>
                  <a:srgbClr val="FFFFFF"/>
                </a:solidFill>
              </a14:hiddenFill>
            </a:ext>
          </a:extLst>
        </p:spPr>
      </p:pic>
      <p:pic>
        <p:nvPicPr>
          <p:cNvPr id="21508" name="Picture 4" descr="Isabelle Eberhardt, Fearless Nomad and Seeker - Literary Ladies Guide">
            <a:extLst>
              <a:ext uri="{FF2B5EF4-FFF2-40B4-BE49-F238E27FC236}">
                <a16:creationId xmlns:a16="http://schemas.microsoft.com/office/drawing/2014/main" id="{47E54088-D6F5-014F-FD68-FCE9345842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1606" y="286743"/>
            <a:ext cx="4079315" cy="5638195"/>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4A5F61B2-28C5-04C3-006E-2E78E5B17FA3}"/>
              </a:ext>
            </a:extLst>
          </p:cNvPr>
          <p:cNvSpPr txBox="1"/>
          <p:nvPr/>
        </p:nvSpPr>
        <p:spPr>
          <a:xfrm>
            <a:off x="5523722" y="5924938"/>
            <a:ext cx="2951514" cy="369332"/>
          </a:xfrm>
          <a:prstGeom prst="rect">
            <a:avLst/>
          </a:prstGeom>
          <a:noFill/>
        </p:spPr>
        <p:txBody>
          <a:bodyPr wrap="none" rtlCol="0">
            <a:spAutoFit/>
          </a:bodyPr>
          <a:lstStyle/>
          <a:p>
            <a:r>
              <a:rPr lang="fr-FR" dirty="0">
                <a:latin typeface="Baskerville Old Face" panose="02020602080505020303" pitchFamily="18" charset="0"/>
              </a:rPr>
              <a:t>Isabelle Eberhardt 1877-1904</a:t>
            </a:r>
          </a:p>
        </p:txBody>
      </p:sp>
    </p:spTree>
    <p:extLst>
      <p:ext uri="{BB962C8B-B14F-4D97-AF65-F5344CB8AC3E}">
        <p14:creationId xmlns:p14="http://schemas.microsoft.com/office/powerpoint/2010/main" val="39845264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2-600x610">
            <a:extLst>
              <a:ext uri="{FF2B5EF4-FFF2-40B4-BE49-F238E27FC236}">
                <a16:creationId xmlns:a16="http://schemas.microsoft.com/office/drawing/2014/main" id="{561B9866-0834-87AA-15D9-41099191BF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607850"/>
            <a:ext cx="5715000" cy="5810250"/>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Tessie Reynolds - Wikipedia">
            <a:extLst>
              <a:ext uri="{FF2B5EF4-FFF2-40B4-BE49-F238E27FC236}">
                <a16:creationId xmlns:a16="http://schemas.microsoft.com/office/drawing/2014/main" id="{73F4505E-B888-33B9-EDFE-ADD0F667CF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3671" y="1456255"/>
            <a:ext cx="6711264" cy="52704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54925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946C40C-B618-28BE-6A60-E0ED144F80CB}"/>
              </a:ext>
            </a:extLst>
          </p:cNvPr>
          <p:cNvSpPr txBox="1"/>
          <p:nvPr/>
        </p:nvSpPr>
        <p:spPr>
          <a:xfrm>
            <a:off x="5436066" y="142613"/>
            <a:ext cx="6610525" cy="5355312"/>
          </a:xfrm>
          <a:prstGeom prst="rect">
            <a:avLst/>
          </a:prstGeom>
          <a:noFill/>
        </p:spPr>
        <p:txBody>
          <a:bodyPr wrap="square" rtlCol="0">
            <a:spAutoFit/>
          </a:bodyPr>
          <a:lstStyle/>
          <a:p>
            <a:pPr algn="l"/>
            <a:r>
              <a:rPr lang="fr-FR" sz="1800" b="0" i="0" u="none" strike="noStrike" baseline="0" dirty="0">
                <a:latin typeface="Times New Roman" panose="02020603050405020304" pitchFamily="18" charset="0"/>
              </a:rPr>
              <a:t>17 Avril. — Au banquet qui a suivi les travaux du congrès féminin, Mme Pognon a porté un toast à la bicyclette. C'est par la bicyclette que se fera  l'émancipation de la femme. L'œuvre d'affranchissement est en bonne voie. La bicyclette égalitaire et niveleuse a créé un troisième sexe. Ce n'est pas un homme, que ce passant en culotte bouffante, le mollet libre, la taille dégagée et coiffée d'un canotier ou d'une tyrolienne, ou même d'une simple casquette de chef de gare. Est-ce une femme? Le pied hardi, la démarche vive, les mains dans les poches, vaquant à son gré et sans compagnon, s'attablant aux terrasses, les jambes croisées, le verbe osé: c'est une bicycliste.</a:t>
            </a:r>
          </a:p>
          <a:p>
            <a:pPr algn="l"/>
            <a:r>
              <a:rPr lang="fr-FR" sz="1800" b="0" i="0" u="none" strike="noStrike" baseline="0" dirty="0">
                <a:latin typeface="Times New Roman" panose="02020603050405020304" pitchFamily="18" charset="0"/>
              </a:rPr>
              <a:t>C'est la femme affranchie du décorum, délivrée de la tapisserie de Pénélope qui n'avançait pas; lancée à l'aventure, loin du nid; agrémentée d'organes de métal préjudiciables aux autres. Elle a</a:t>
            </a:r>
          </a:p>
          <a:p>
            <a:pPr algn="l"/>
            <a:r>
              <a:rPr lang="fr-FR" sz="1800" b="0" i="0" u="none" strike="noStrike" baseline="0" dirty="0">
                <a:latin typeface="Times New Roman" panose="02020603050405020304" pitchFamily="18" charset="0"/>
              </a:rPr>
              <a:t>gagné sur sa bécane le procès du costume. Elle se vêt en homme, et ses jambes devenues manivelles ont activé la roue qui la déplace.</a:t>
            </a:r>
          </a:p>
          <a:p>
            <a:pPr algn="l"/>
            <a:r>
              <a:rPr lang="fr-FR" sz="1800" b="0" i="0" u="none" strike="noStrike" baseline="0" dirty="0">
                <a:latin typeface="Times New Roman" panose="02020603050405020304" pitchFamily="18" charset="0"/>
              </a:rPr>
              <a:t>« A la bicyclette! a dit Mme Pognon, qui a le toast spirituel et franc; à celle qui nous libérera! » (1897 : </a:t>
            </a:r>
            <a:r>
              <a:rPr lang="fr-FR" sz="1800" b="0" i="1" u="none" strike="noStrike" baseline="0" dirty="0">
                <a:latin typeface="Times New Roman" panose="02020603050405020304" pitchFamily="18" charset="0"/>
              </a:rPr>
              <a:t>Les Parisiennes d’à présent</a:t>
            </a:r>
            <a:r>
              <a:rPr lang="fr-FR" sz="1800" b="0" u="none" strike="noStrike" baseline="0" dirty="0">
                <a:latin typeface="Times New Roman" panose="02020603050405020304" pitchFamily="18" charset="0"/>
              </a:rPr>
              <a:t>)</a:t>
            </a:r>
            <a:endParaRPr lang="fr-FR" sz="1800" b="0" i="0" u="none" strike="noStrike" baseline="0" dirty="0">
              <a:latin typeface="Times New Roman" panose="02020603050405020304" pitchFamily="18" charset="0"/>
            </a:endParaRPr>
          </a:p>
          <a:p>
            <a:pPr algn="l"/>
            <a:r>
              <a:rPr lang="fr-FR" dirty="0">
                <a:latin typeface="Times New Roman" panose="02020603050405020304" pitchFamily="18" charset="0"/>
              </a:rPr>
              <a:t>Texte de Georges Montorgueil : 1857-1933</a:t>
            </a:r>
          </a:p>
          <a:p>
            <a:pPr algn="l"/>
            <a:r>
              <a:rPr lang="fr-FR" dirty="0">
                <a:latin typeface="Times New Roman" panose="02020603050405020304" pitchFamily="18" charset="0"/>
              </a:rPr>
              <a:t>Illustration </a:t>
            </a:r>
            <a:r>
              <a:rPr lang="fr-FR">
                <a:latin typeface="Times New Roman" panose="02020603050405020304" pitchFamily="18" charset="0"/>
              </a:rPr>
              <a:t>Henri Boutet : 1851-1919</a:t>
            </a:r>
            <a:endParaRPr lang="fr-FR" dirty="0"/>
          </a:p>
        </p:txBody>
      </p:sp>
      <p:pic>
        <p:nvPicPr>
          <p:cNvPr id="5" name="Image 4">
            <a:extLst>
              <a:ext uri="{FF2B5EF4-FFF2-40B4-BE49-F238E27FC236}">
                <a16:creationId xmlns:a16="http://schemas.microsoft.com/office/drawing/2014/main" id="{73EBEA4F-85C6-0D2F-3DD3-2B5F5C5F1CDB}"/>
              </a:ext>
            </a:extLst>
          </p:cNvPr>
          <p:cNvPicPr>
            <a:picLocks noChangeAspect="1"/>
          </p:cNvPicPr>
          <p:nvPr/>
        </p:nvPicPr>
        <p:blipFill>
          <a:blip r:embed="rId2"/>
          <a:stretch>
            <a:fillRect/>
          </a:stretch>
        </p:blipFill>
        <p:spPr>
          <a:xfrm>
            <a:off x="658541" y="58723"/>
            <a:ext cx="3837958" cy="6757083"/>
          </a:xfrm>
          <a:prstGeom prst="rect">
            <a:avLst/>
          </a:prstGeom>
        </p:spPr>
      </p:pic>
    </p:spTree>
    <p:extLst>
      <p:ext uri="{BB962C8B-B14F-4D97-AF65-F5344CB8AC3E}">
        <p14:creationId xmlns:p14="http://schemas.microsoft.com/office/powerpoint/2010/main" val="25153034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men's fashion 1890s,Save up to 19%,supar.com.tr">
            <a:extLst>
              <a:ext uri="{FF2B5EF4-FFF2-40B4-BE49-F238E27FC236}">
                <a16:creationId xmlns:a16="http://schemas.microsoft.com/office/drawing/2014/main" id="{877876F7-67F8-59F1-8FE5-12B83B884C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027" y="1026368"/>
            <a:ext cx="4245504" cy="4895534"/>
          </a:xfrm>
          <a:prstGeom prst="rect">
            <a:avLst/>
          </a:prstGeom>
          <a:noFill/>
          <a:extLst>
            <a:ext uri="{909E8E84-426E-40DD-AFC4-6F175D3DCCD1}">
              <a14:hiddenFill xmlns:a14="http://schemas.microsoft.com/office/drawing/2010/main">
                <a:solidFill>
                  <a:srgbClr val="FFFFFF"/>
                </a:solidFill>
              </a14:hiddenFill>
            </a:ext>
          </a:extLst>
        </p:spPr>
      </p:pic>
      <p:pic>
        <p:nvPicPr>
          <p:cNvPr id="18436" name="Picture 4" descr="Bicycle skirt | Atelier Nostalgia">
            <a:extLst>
              <a:ext uri="{FF2B5EF4-FFF2-40B4-BE49-F238E27FC236}">
                <a16:creationId xmlns:a16="http://schemas.microsoft.com/office/drawing/2014/main" id="{51530EB3-8E1B-A11E-AD34-D78DA22246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0321" y="261257"/>
            <a:ext cx="6596743" cy="6596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08140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3BC76231-1454-6312-5BA3-CD7AF2700D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013" y="173353"/>
            <a:ext cx="5696125" cy="6684647"/>
          </a:xfrm>
          <a:prstGeom prst="rect">
            <a:avLst/>
          </a:prstGeom>
        </p:spPr>
      </p:pic>
      <p:sp>
        <p:nvSpPr>
          <p:cNvPr id="4" name="ZoneTexte 3">
            <a:extLst>
              <a:ext uri="{FF2B5EF4-FFF2-40B4-BE49-F238E27FC236}">
                <a16:creationId xmlns:a16="http://schemas.microsoft.com/office/drawing/2014/main" id="{70E03844-555C-BDC9-A803-767F99E434DA}"/>
              </a:ext>
            </a:extLst>
          </p:cNvPr>
          <p:cNvSpPr txBox="1"/>
          <p:nvPr/>
        </p:nvSpPr>
        <p:spPr>
          <a:xfrm>
            <a:off x="7482981" y="3246539"/>
            <a:ext cx="4810330" cy="369332"/>
          </a:xfrm>
          <a:prstGeom prst="rect">
            <a:avLst/>
          </a:prstGeom>
          <a:noFill/>
        </p:spPr>
        <p:txBody>
          <a:bodyPr wrap="square" rtlCol="0">
            <a:spAutoFit/>
          </a:bodyPr>
          <a:lstStyle/>
          <a:p>
            <a:r>
              <a:rPr lang="fr-FR" dirty="0"/>
              <a:t>Article du Figaro datant du 21 Février 1911 </a:t>
            </a:r>
          </a:p>
        </p:txBody>
      </p:sp>
    </p:spTree>
    <p:extLst>
      <p:ext uri="{BB962C8B-B14F-4D97-AF65-F5344CB8AC3E}">
        <p14:creationId xmlns:p14="http://schemas.microsoft.com/office/powerpoint/2010/main" val="33470295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84A1A17D-7A8F-A434-D7C8-735223794A0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84988" y="618628"/>
            <a:ext cx="9489219" cy="4708000"/>
          </a:xfrm>
          <a:prstGeom prst="rect">
            <a:avLst/>
          </a:prstGeom>
          <a:noFill/>
          <a:ln>
            <a:noFill/>
          </a:ln>
        </p:spPr>
      </p:pic>
      <p:sp>
        <p:nvSpPr>
          <p:cNvPr id="3" name="ZoneTexte 2">
            <a:extLst>
              <a:ext uri="{FF2B5EF4-FFF2-40B4-BE49-F238E27FC236}">
                <a16:creationId xmlns:a16="http://schemas.microsoft.com/office/drawing/2014/main" id="{50BD382C-35FA-6455-D2AC-56500FF3E5A2}"/>
              </a:ext>
            </a:extLst>
          </p:cNvPr>
          <p:cNvSpPr txBox="1"/>
          <p:nvPr/>
        </p:nvSpPr>
        <p:spPr>
          <a:xfrm>
            <a:off x="494523" y="5593041"/>
            <a:ext cx="13301822" cy="646331"/>
          </a:xfrm>
          <a:prstGeom prst="rect">
            <a:avLst/>
          </a:prstGeom>
          <a:noFill/>
        </p:spPr>
        <p:txBody>
          <a:bodyPr wrap="square" rtlCol="0">
            <a:spAutoFit/>
          </a:bodyPr>
          <a:lstStyle/>
          <a:p>
            <a:r>
              <a:rPr lang="fr-FR" sz="1800" dirty="0">
                <a:solidFill>
                  <a:srgbClr val="363431"/>
                </a:solidFill>
                <a:effectLst/>
                <a:latin typeface="Baskerville Old Face" panose="02020602080505020303" pitchFamily="18" charset="0"/>
                <a:ea typeface="Calibri" panose="020F0502020204030204" pitchFamily="34" charset="0"/>
              </a:rPr>
              <a:t>Paul Grappe (1891-1928), un soldat déserteur en 1915, qui pour éviter d’être reconnu et fusillé, se travestit en femme</a:t>
            </a:r>
          </a:p>
          <a:p>
            <a:r>
              <a:rPr lang="fr-FR" sz="1800" dirty="0">
                <a:solidFill>
                  <a:srgbClr val="363431"/>
                </a:solidFill>
                <a:effectLst/>
                <a:latin typeface="Baskerville Old Face" panose="02020602080505020303" pitchFamily="18" charset="0"/>
                <a:ea typeface="Calibri" panose="020F0502020204030204" pitchFamily="34" charset="0"/>
              </a:rPr>
              <a:t> et y prit goût</a:t>
            </a:r>
            <a:endParaRPr lang="fr-FR" dirty="0">
              <a:latin typeface="Baskerville Old Face" panose="02020602080505020303" pitchFamily="18" charset="0"/>
            </a:endParaRPr>
          </a:p>
        </p:txBody>
      </p:sp>
    </p:spTree>
    <p:extLst>
      <p:ext uri="{BB962C8B-B14F-4D97-AF65-F5344CB8AC3E}">
        <p14:creationId xmlns:p14="http://schemas.microsoft.com/office/powerpoint/2010/main" val="35436502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2344F6A7-AAAB-92B8-E084-9CC59AB213A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1804" y="601634"/>
            <a:ext cx="7823274" cy="4390243"/>
          </a:xfrm>
          <a:prstGeom prst="rect">
            <a:avLst/>
          </a:prstGeom>
          <a:noFill/>
          <a:ln>
            <a:noFill/>
          </a:ln>
        </p:spPr>
      </p:pic>
      <p:sp>
        <p:nvSpPr>
          <p:cNvPr id="4" name="ZoneTexte 3">
            <a:extLst>
              <a:ext uri="{FF2B5EF4-FFF2-40B4-BE49-F238E27FC236}">
                <a16:creationId xmlns:a16="http://schemas.microsoft.com/office/drawing/2014/main" id="{5765AEAA-AD0A-807B-9C08-F01A568B24ED}"/>
              </a:ext>
            </a:extLst>
          </p:cNvPr>
          <p:cNvSpPr txBox="1"/>
          <p:nvPr/>
        </p:nvSpPr>
        <p:spPr>
          <a:xfrm>
            <a:off x="513184" y="5621884"/>
            <a:ext cx="8714245" cy="923330"/>
          </a:xfrm>
          <a:prstGeom prst="rect">
            <a:avLst/>
          </a:prstGeom>
          <a:noFill/>
        </p:spPr>
        <p:txBody>
          <a:bodyPr wrap="none" rtlCol="0">
            <a:spAutoFit/>
          </a:bodyPr>
          <a:lstStyle/>
          <a:p>
            <a:r>
              <a:rPr lang="fr-FR" sz="1800" dirty="0">
                <a:solidFill>
                  <a:srgbClr val="363431"/>
                </a:solidFill>
                <a:effectLst/>
                <a:latin typeface="Baskerville Old Face" panose="02020602080505020303" pitchFamily="18" charset="0"/>
                <a:ea typeface="Calibri" panose="020F0502020204030204" pitchFamily="34" charset="0"/>
              </a:rPr>
              <a:t>Lili Elbe (1882-1931), </a:t>
            </a:r>
            <a:r>
              <a:rPr lang="fr-FR" i="0" dirty="0" err="1">
                <a:solidFill>
                  <a:srgbClr val="202122"/>
                </a:solidFill>
                <a:effectLst/>
                <a:latin typeface="Baskerville Old Face" panose="02020602080505020303" pitchFamily="18" charset="0"/>
              </a:rPr>
              <a:t>Einar</a:t>
            </a:r>
            <a:r>
              <a:rPr lang="fr-FR" i="0" dirty="0">
                <a:solidFill>
                  <a:srgbClr val="202122"/>
                </a:solidFill>
                <a:effectLst/>
                <a:latin typeface="Baskerville Old Face" panose="02020602080505020303" pitchFamily="18" charset="0"/>
              </a:rPr>
              <a:t> Magnus Andreas Wegener</a:t>
            </a:r>
          </a:p>
          <a:p>
            <a:r>
              <a:rPr lang="fr-FR" sz="1800" dirty="0">
                <a:solidFill>
                  <a:srgbClr val="363431"/>
                </a:solidFill>
                <a:effectLst/>
                <a:latin typeface="Baskerville Old Face" panose="02020602080505020303" pitchFamily="18" charset="0"/>
                <a:ea typeface="Calibri" panose="020F0502020204030204" pitchFamily="34" charset="0"/>
              </a:rPr>
              <a:t>un des premiers hommes à avoir pu bénéficier de l’opération changement de sexe, à l’époque</a:t>
            </a:r>
          </a:p>
          <a:p>
            <a:r>
              <a:rPr lang="fr-FR" sz="1800" dirty="0">
                <a:solidFill>
                  <a:srgbClr val="363431"/>
                </a:solidFill>
                <a:effectLst/>
                <a:latin typeface="Baskerville Old Face" panose="02020602080505020303" pitchFamily="18" charset="0"/>
                <a:ea typeface="Calibri" panose="020F0502020204030204" pitchFamily="34" charset="0"/>
              </a:rPr>
              <a:t> </a:t>
            </a:r>
            <a:endParaRPr lang="fr-FR" dirty="0">
              <a:latin typeface="Baskerville Old Face" panose="02020602080505020303" pitchFamily="18" charset="0"/>
            </a:endParaRPr>
          </a:p>
        </p:txBody>
      </p:sp>
    </p:spTree>
    <p:extLst>
      <p:ext uri="{BB962C8B-B14F-4D97-AF65-F5344CB8AC3E}">
        <p14:creationId xmlns:p14="http://schemas.microsoft.com/office/powerpoint/2010/main" val="15853811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E06B25-7814-B1A9-7C1E-4710E789F018}"/>
              </a:ext>
            </a:extLst>
          </p:cNvPr>
          <p:cNvSpPr>
            <a:spLocks noGrp="1"/>
          </p:cNvSpPr>
          <p:nvPr>
            <p:ph type="ctrTitle"/>
          </p:nvPr>
        </p:nvSpPr>
        <p:spPr/>
        <p:txBody>
          <a:bodyPr/>
          <a:lstStyle/>
          <a:p>
            <a:r>
              <a:rPr lang="fr-FR" dirty="0"/>
              <a:t>Le Travestissement</a:t>
            </a:r>
          </a:p>
        </p:txBody>
      </p:sp>
      <p:sp>
        <p:nvSpPr>
          <p:cNvPr id="3" name="Sous-titre 2">
            <a:extLst>
              <a:ext uri="{FF2B5EF4-FFF2-40B4-BE49-F238E27FC236}">
                <a16:creationId xmlns:a16="http://schemas.microsoft.com/office/drawing/2014/main" id="{851D3DF5-A303-B319-0C41-7B5415E43C7F}"/>
              </a:ext>
            </a:extLst>
          </p:cNvPr>
          <p:cNvSpPr>
            <a:spLocks noGrp="1"/>
          </p:cNvSpPr>
          <p:nvPr>
            <p:ph type="subTitle" idx="1"/>
          </p:nvPr>
        </p:nvSpPr>
        <p:spPr/>
        <p:txBody>
          <a:bodyPr/>
          <a:lstStyle/>
          <a:p>
            <a:r>
              <a:rPr lang="fr-FR" dirty="0"/>
              <a:t>Rien de nouveau</a:t>
            </a:r>
          </a:p>
        </p:txBody>
      </p:sp>
      <p:pic>
        <p:nvPicPr>
          <p:cNvPr id="1026" name="Picture 2" descr="travesti(e)s au XIXe siècle | chroniques d'un siècle">
            <a:extLst>
              <a:ext uri="{FF2B5EF4-FFF2-40B4-BE49-F238E27FC236}">
                <a16:creationId xmlns:a16="http://schemas.microsoft.com/office/drawing/2014/main" id="{9F3C296B-5D76-B424-E101-E797B7C3C5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172" y="89192"/>
            <a:ext cx="10574303" cy="62864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15889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QueerHeroes Day 19 – William Dorsey Swann/The Queen – Evan Brechtel">
            <a:extLst>
              <a:ext uri="{FF2B5EF4-FFF2-40B4-BE49-F238E27FC236}">
                <a16:creationId xmlns:a16="http://schemas.microsoft.com/office/drawing/2014/main" id="{B1D04A0C-6737-78AD-E46C-C9D38735FC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952500"/>
            <a:ext cx="8229600" cy="4953000"/>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464F6668-3C3C-E600-BF86-B0FDE66C3050}"/>
              </a:ext>
            </a:extLst>
          </p:cNvPr>
          <p:cNvSpPr txBox="1"/>
          <p:nvPr/>
        </p:nvSpPr>
        <p:spPr>
          <a:xfrm>
            <a:off x="5234473" y="6279502"/>
            <a:ext cx="3860096" cy="369332"/>
          </a:xfrm>
          <a:prstGeom prst="rect">
            <a:avLst/>
          </a:prstGeom>
          <a:noFill/>
        </p:spPr>
        <p:txBody>
          <a:bodyPr wrap="none" rtlCol="0">
            <a:spAutoFit/>
          </a:bodyPr>
          <a:lstStyle/>
          <a:p>
            <a:r>
              <a:rPr lang="fr-FR" dirty="0"/>
              <a:t>William Dorsey Swann : 1</a:t>
            </a:r>
            <a:r>
              <a:rPr lang="fr-FR" baseline="30000" dirty="0"/>
              <a:t>er</a:t>
            </a:r>
            <a:r>
              <a:rPr lang="fr-FR" dirty="0"/>
              <a:t> Drag Queen</a:t>
            </a:r>
          </a:p>
        </p:txBody>
      </p:sp>
    </p:spTree>
    <p:extLst>
      <p:ext uri="{BB962C8B-B14F-4D97-AF65-F5344CB8AC3E}">
        <p14:creationId xmlns:p14="http://schemas.microsoft.com/office/powerpoint/2010/main" val="34284462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hanning Joseph: Historical Research and Discoveries">
            <a:extLst>
              <a:ext uri="{FF2B5EF4-FFF2-40B4-BE49-F238E27FC236}">
                <a16:creationId xmlns:a16="http://schemas.microsoft.com/office/drawing/2014/main" id="{0D5ADA04-23CB-10FE-502F-16CAB48840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3543" y="37048"/>
            <a:ext cx="4469364" cy="67603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86038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D77310E4-38DC-8733-D2D5-F172D20D94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4620" y="854788"/>
            <a:ext cx="7915664" cy="47543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17676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William Dorsey Swann Timeline | Preceden">
            <a:extLst>
              <a:ext uri="{FF2B5EF4-FFF2-40B4-BE49-F238E27FC236}">
                <a16:creationId xmlns:a16="http://schemas.microsoft.com/office/drawing/2014/main" id="{C8513D2F-01C8-B5F4-5070-E24CFCD612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5657" y="379800"/>
            <a:ext cx="9806474" cy="6211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33742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a:extLst>
              <a:ext uri="{FF2B5EF4-FFF2-40B4-BE49-F238E27FC236}">
                <a16:creationId xmlns:a16="http://schemas.microsoft.com/office/drawing/2014/main" id="{538FDBE7-C711-E89E-91DD-BD619A5942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2369" y="942392"/>
            <a:ext cx="5918273" cy="4833256"/>
          </a:xfrm>
          <a:prstGeom prst="rect">
            <a:avLst/>
          </a:prstGeom>
          <a:noFill/>
          <a:extLst>
            <a:ext uri="{909E8E84-426E-40DD-AFC4-6F175D3DCCD1}">
              <a14:hiddenFill xmlns:a14="http://schemas.microsoft.com/office/drawing/2010/main">
                <a:solidFill>
                  <a:srgbClr val="FFFFFF"/>
                </a:solidFill>
              </a14:hiddenFill>
            </a:ext>
          </a:extLst>
        </p:spPr>
      </p:pic>
      <p:pic>
        <p:nvPicPr>
          <p:cNvPr id="23556" name="Picture 4">
            <a:extLst>
              <a:ext uri="{FF2B5EF4-FFF2-40B4-BE49-F238E27FC236}">
                <a16:creationId xmlns:a16="http://schemas.microsoft.com/office/drawing/2014/main" id="{9A717F01-08D1-91C0-C01B-CC1F334E38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8730" y="298579"/>
            <a:ext cx="3825255" cy="5477069"/>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22D2C50C-BEB8-1020-45DB-239896250A4E}"/>
              </a:ext>
            </a:extLst>
          </p:cNvPr>
          <p:cNvSpPr txBox="1"/>
          <p:nvPr/>
        </p:nvSpPr>
        <p:spPr>
          <a:xfrm>
            <a:off x="6466114" y="5887617"/>
            <a:ext cx="11935657" cy="646331"/>
          </a:xfrm>
          <a:prstGeom prst="rect">
            <a:avLst/>
          </a:prstGeom>
          <a:noFill/>
        </p:spPr>
        <p:txBody>
          <a:bodyPr wrap="square" rtlCol="0">
            <a:spAutoFit/>
          </a:bodyPr>
          <a:lstStyle/>
          <a:p>
            <a:r>
              <a:rPr lang="fr-FR" i="0" dirty="0">
                <a:effectLst/>
                <a:latin typeface="Baskerville Old Face" panose="02020602080505020303" pitchFamily="18" charset="0"/>
              </a:rPr>
              <a:t>                        Personnage </a:t>
            </a:r>
            <a:r>
              <a:rPr lang="fr-FR" i="0" strike="noStrike" dirty="0">
                <a:effectLst/>
                <a:latin typeface="Baskerville Old Face" panose="02020602080505020303" pitchFamily="18" charset="0"/>
                <a:hlinkClick r:id="rId4" tooltip="Jim Crow">
                  <a:extLst>
                    <a:ext uri="{A12FA001-AC4F-418D-AE19-62706E023703}">
                      <ahyp:hlinkClr xmlns:ahyp="http://schemas.microsoft.com/office/drawing/2018/hyperlinkcolor" val="tx"/>
                    </a:ext>
                  </a:extLst>
                </a:hlinkClick>
              </a:rPr>
              <a:t>Jim Crow</a:t>
            </a:r>
            <a:r>
              <a:rPr lang="fr-FR" i="0" dirty="0">
                <a:effectLst/>
                <a:latin typeface="Baskerville Old Face" panose="02020602080505020303" pitchFamily="18" charset="0"/>
              </a:rPr>
              <a:t> de </a:t>
            </a:r>
            <a:r>
              <a:rPr lang="fr-FR" i="0" dirty="0">
                <a:effectLst/>
                <a:latin typeface="Baskerville Old Face" panose="02020602080505020303" pitchFamily="18" charset="0"/>
                <a:hlinkClick r:id="rId5">
                  <a:extLst>
                    <a:ext uri="{A12FA001-AC4F-418D-AE19-62706E023703}">
                      <ahyp:hlinkClr xmlns:ahyp="http://schemas.microsoft.com/office/drawing/2018/hyperlinkcolor" val="tx"/>
                    </a:ext>
                  </a:extLst>
                </a:hlinkClick>
              </a:rPr>
              <a:t>Thomas D. Rice</a:t>
            </a:r>
            <a:r>
              <a:rPr lang="fr-FR" i="0" dirty="0">
                <a:effectLst/>
                <a:latin typeface="Baskerville Old Face" panose="02020602080505020303" pitchFamily="18" charset="0"/>
              </a:rPr>
              <a:t>. </a:t>
            </a:r>
          </a:p>
          <a:p>
            <a:r>
              <a:rPr lang="fr-FR" i="0" dirty="0">
                <a:effectLst/>
                <a:latin typeface="Baskerville Old Face" panose="02020602080505020303" pitchFamily="18" charset="0"/>
              </a:rPr>
              <a:t>            Thomas D. Rice déguisé en Daddy Jim Crow (1832)</a:t>
            </a:r>
            <a:endParaRPr lang="fr-FR" dirty="0">
              <a:latin typeface="Baskerville Old Face" panose="02020602080505020303" pitchFamily="18" charset="0"/>
            </a:endParaRPr>
          </a:p>
        </p:txBody>
      </p:sp>
    </p:spTree>
    <p:extLst>
      <p:ext uri="{BB962C8B-B14F-4D97-AF65-F5344CB8AC3E}">
        <p14:creationId xmlns:p14="http://schemas.microsoft.com/office/powerpoint/2010/main" val="25541619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USA | 6 choses que vous ne saviez sûrement pas sur Calamity Jane :Routes de  légende">
            <a:extLst>
              <a:ext uri="{FF2B5EF4-FFF2-40B4-BE49-F238E27FC236}">
                <a16:creationId xmlns:a16="http://schemas.microsoft.com/office/drawing/2014/main" id="{58CB5619-A30D-CF3B-85C9-A0C5EFCA9E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860" y="1063690"/>
            <a:ext cx="5807140" cy="3573624"/>
          </a:xfrm>
          <a:prstGeom prst="rect">
            <a:avLst/>
          </a:prstGeom>
          <a:noFill/>
          <a:extLst>
            <a:ext uri="{909E8E84-426E-40DD-AFC4-6F175D3DCCD1}">
              <a14:hiddenFill xmlns:a14="http://schemas.microsoft.com/office/drawing/2010/main">
                <a:solidFill>
                  <a:srgbClr val="FFFFFF"/>
                </a:solidFill>
              </a14:hiddenFill>
            </a:ext>
          </a:extLst>
        </p:spPr>
      </p:pic>
      <p:pic>
        <p:nvPicPr>
          <p:cNvPr id="24580" name="Picture 4" descr="Exposition. L'Ouest le vrai">
            <a:extLst>
              <a:ext uri="{FF2B5EF4-FFF2-40B4-BE49-F238E27FC236}">
                <a16:creationId xmlns:a16="http://schemas.microsoft.com/office/drawing/2014/main" id="{3C5BA2BA-BE75-48C6-E264-8AD1031951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7477" y="233265"/>
            <a:ext cx="5173663"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717463AB-A139-0C6B-FD37-CED3B3359252}"/>
              </a:ext>
            </a:extLst>
          </p:cNvPr>
          <p:cNvSpPr txBox="1"/>
          <p:nvPr/>
        </p:nvSpPr>
        <p:spPr>
          <a:xfrm>
            <a:off x="1063690" y="6064898"/>
            <a:ext cx="2534668" cy="369332"/>
          </a:xfrm>
          <a:prstGeom prst="rect">
            <a:avLst/>
          </a:prstGeom>
          <a:noFill/>
        </p:spPr>
        <p:txBody>
          <a:bodyPr wrap="none" rtlCol="0">
            <a:spAutoFit/>
          </a:bodyPr>
          <a:lstStyle/>
          <a:p>
            <a:r>
              <a:rPr lang="fr-FR" dirty="0" err="1">
                <a:latin typeface="Baskerville Old Face" panose="02020602080505020303" pitchFamily="18" charset="0"/>
              </a:rPr>
              <a:t>Calamity</a:t>
            </a:r>
            <a:r>
              <a:rPr lang="fr-FR" dirty="0">
                <a:latin typeface="Baskerville Old Face" panose="02020602080505020303" pitchFamily="18" charset="0"/>
              </a:rPr>
              <a:t> Jane 1852-1903</a:t>
            </a:r>
          </a:p>
        </p:txBody>
      </p:sp>
    </p:spTree>
    <p:extLst>
      <p:ext uri="{BB962C8B-B14F-4D97-AF65-F5344CB8AC3E}">
        <p14:creationId xmlns:p14="http://schemas.microsoft.com/office/powerpoint/2010/main" val="20493385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141D9C3B-94AA-E0F6-0681-EB48DEBC86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862" y="211816"/>
            <a:ext cx="4002833" cy="626325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D8A7E829-182F-6DC6-7038-B1BDD0C3F4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9998" y="308250"/>
            <a:ext cx="3447952" cy="6166822"/>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B8033E18-C6F3-B33D-55C2-653276AB1807}"/>
              </a:ext>
            </a:extLst>
          </p:cNvPr>
          <p:cNvSpPr txBox="1"/>
          <p:nvPr/>
        </p:nvSpPr>
        <p:spPr>
          <a:xfrm>
            <a:off x="4478695" y="4012163"/>
            <a:ext cx="1866121" cy="646331"/>
          </a:xfrm>
          <a:prstGeom prst="rect">
            <a:avLst/>
          </a:prstGeom>
          <a:noFill/>
        </p:spPr>
        <p:txBody>
          <a:bodyPr wrap="square" rtlCol="0">
            <a:spAutoFit/>
          </a:bodyPr>
          <a:lstStyle/>
          <a:p>
            <a:r>
              <a:rPr lang="fr-FR" dirty="0">
                <a:latin typeface="Baskerville Old Face" panose="02020602080505020303" pitchFamily="18" charset="0"/>
              </a:rPr>
              <a:t>Eugène d’Ameli </a:t>
            </a:r>
          </a:p>
          <a:p>
            <a:r>
              <a:rPr lang="fr-FR" dirty="0">
                <a:latin typeface="Baskerville Old Face" panose="02020602080505020303" pitchFamily="18" charset="0"/>
              </a:rPr>
              <a:t>1836-1907</a:t>
            </a:r>
          </a:p>
        </p:txBody>
      </p:sp>
      <p:sp>
        <p:nvSpPr>
          <p:cNvPr id="5" name="ZoneTexte 4">
            <a:extLst>
              <a:ext uri="{FF2B5EF4-FFF2-40B4-BE49-F238E27FC236}">
                <a16:creationId xmlns:a16="http://schemas.microsoft.com/office/drawing/2014/main" id="{570A8B0B-E595-83A6-51E9-2D1C33159834}"/>
              </a:ext>
            </a:extLst>
          </p:cNvPr>
          <p:cNvSpPr txBox="1"/>
          <p:nvPr/>
        </p:nvSpPr>
        <p:spPr>
          <a:xfrm>
            <a:off x="6589938" y="2163319"/>
            <a:ext cx="790576" cy="369332"/>
          </a:xfrm>
          <a:prstGeom prst="rect">
            <a:avLst/>
          </a:prstGeom>
          <a:noFill/>
        </p:spPr>
        <p:txBody>
          <a:bodyPr wrap="square" rtlCol="0">
            <a:spAutoFit/>
          </a:bodyPr>
          <a:lstStyle/>
          <a:p>
            <a:endParaRPr lang="fr-FR" dirty="0"/>
          </a:p>
        </p:txBody>
      </p:sp>
      <p:sp>
        <p:nvSpPr>
          <p:cNvPr id="6" name="ZoneTexte 5">
            <a:extLst>
              <a:ext uri="{FF2B5EF4-FFF2-40B4-BE49-F238E27FC236}">
                <a16:creationId xmlns:a16="http://schemas.microsoft.com/office/drawing/2014/main" id="{6CEC7493-E652-1AE1-1070-1971567088FD}"/>
              </a:ext>
            </a:extLst>
          </p:cNvPr>
          <p:cNvSpPr txBox="1"/>
          <p:nvPr/>
        </p:nvSpPr>
        <p:spPr>
          <a:xfrm>
            <a:off x="6283877" y="2163319"/>
            <a:ext cx="1777772" cy="646331"/>
          </a:xfrm>
          <a:prstGeom prst="rect">
            <a:avLst/>
          </a:prstGeom>
          <a:noFill/>
        </p:spPr>
        <p:txBody>
          <a:bodyPr wrap="square" rtlCol="0">
            <a:spAutoFit/>
          </a:bodyPr>
          <a:lstStyle/>
          <a:p>
            <a:r>
              <a:rPr lang="fr-FR" dirty="0">
                <a:latin typeface="Baskerville Old Face" panose="02020602080505020303" pitchFamily="18" charset="0"/>
              </a:rPr>
              <a:t> </a:t>
            </a:r>
            <a:r>
              <a:rPr lang="fr-FR" b="0" i="0" dirty="0">
                <a:solidFill>
                  <a:srgbClr val="000000"/>
                </a:solidFill>
                <a:effectLst/>
                <a:latin typeface="Baskerville Old Face" panose="02020602080505020303" pitchFamily="18" charset="0"/>
              </a:rPr>
              <a:t>John </a:t>
            </a:r>
            <a:r>
              <a:rPr lang="fr-FR" b="0" i="0" dirty="0" err="1">
                <a:solidFill>
                  <a:srgbClr val="000000"/>
                </a:solidFill>
                <a:effectLst/>
                <a:latin typeface="Baskerville Old Face" panose="02020602080505020303" pitchFamily="18" charset="0"/>
              </a:rPr>
              <a:t>Unsworth</a:t>
            </a:r>
            <a:r>
              <a:rPr lang="fr-FR" b="0" i="0" dirty="0">
                <a:solidFill>
                  <a:srgbClr val="000000"/>
                </a:solidFill>
                <a:effectLst/>
                <a:latin typeface="Baskerville Old Face" panose="02020602080505020303" pitchFamily="18" charset="0"/>
              </a:rPr>
              <a:t> </a:t>
            </a:r>
          </a:p>
          <a:p>
            <a:r>
              <a:rPr lang="fr-FR" dirty="0">
                <a:solidFill>
                  <a:srgbClr val="000000"/>
                </a:solidFill>
                <a:latin typeface="Baskerville Old Face" panose="02020602080505020303" pitchFamily="18" charset="0"/>
              </a:rPr>
              <a:t>1844-1924</a:t>
            </a:r>
            <a:endParaRPr lang="fr-FR" dirty="0">
              <a:latin typeface="Baskerville Old Face" panose="02020602080505020303" pitchFamily="18" charset="0"/>
            </a:endParaRPr>
          </a:p>
        </p:txBody>
      </p:sp>
    </p:spTree>
    <p:extLst>
      <p:ext uri="{BB962C8B-B14F-4D97-AF65-F5344CB8AC3E}">
        <p14:creationId xmlns:p14="http://schemas.microsoft.com/office/powerpoint/2010/main" val="20776381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95A89EBB-1B84-F33F-543A-895F5CB31DF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63281" y="350614"/>
            <a:ext cx="8677469" cy="5443505"/>
          </a:xfrm>
          <a:prstGeom prst="rect">
            <a:avLst/>
          </a:prstGeom>
          <a:noFill/>
          <a:ln>
            <a:noFill/>
          </a:ln>
        </p:spPr>
      </p:pic>
      <p:sp>
        <p:nvSpPr>
          <p:cNvPr id="3" name="ZoneTexte 2">
            <a:extLst>
              <a:ext uri="{FF2B5EF4-FFF2-40B4-BE49-F238E27FC236}">
                <a16:creationId xmlns:a16="http://schemas.microsoft.com/office/drawing/2014/main" id="{DF88F37F-F6AF-AAA7-BCFC-057BBCCFB89B}"/>
              </a:ext>
            </a:extLst>
          </p:cNvPr>
          <p:cNvSpPr txBox="1"/>
          <p:nvPr/>
        </p:nvSpPr>
        <p:spPr>
          <a:xfrm>
            <a:off x="279918" y="5952931"/>
            <a:ext cx="4349268" cy="369332"/>
          </a:xfrm>
          <a:prstGeom prst="rect">
            <a:avLst/>
          </a:prstGeom>
          <a:noFill/>
        </p:spPr>
        <p:txBody>
          <a:bodyPr wrap="none" rtlCol="0">
            <a:spAutoFit/>
          </a:bodyPr>
          <a:lstStyle/>
          <a:p>
            <a:r>
              <a:rPr lang="fr-FR" dirty="0">
                <a:latin typeface="Baskerville Old Face" panose="02020602080505020303" pitchFamily="18" charset="0"/>
              </a:rPr>
              <a:t>Marcel Duchamp 1887-1968 en </a:t>
            </a:r>
            <a:r>
              <a:rPr lang="fr-FR" dirty="0" err="1">
                <a:latin typeface="Baskerville Old Face" panose="02020602080505020303" pitchFamily="18" charset="0"/>
              </a:rPr>
              <a:t>Rrose</a:t>
            </a:r>
            <a:r>
              <a:rPr lang="fr-FR" dirty="0">
                <a:latin typeface="Baskerville Old Face" panose="02020602080505020303" pitchFamily="18" charset="0"/>
              </a:rPr>
              <a:t> </a:t>
            </a:r>
            <a:r>
              <a:rPr lang="fr-FR" dirty="0" err="1">
                <a:latin typeface="Baskerville Old Face" panose="02020602080505020303" pitchFamily="18" charset="0"/>
              </a:rPr>
              <a:t>Sélany</a:t>
            </a:r>
            <a:endParaRPr lang="fr-FR" dirty="0">
              <a:latin typeface="Baskerville Old Face" panose="02020602080505020303" pitchFamily="18" charset="0"/>
            </a:endParaRPr>
          </a:p>
        </p:txBody>
      </p:sp>
    </p:spTree>
    <p:extLst>
      <p:ext uri="{BB962C8B-B14F-4D97-AF65-F5344CB8AC3E}">
        <p14:creationId xmlns:p14="http://schemas.microsoft.com/office/powerpoint/2010/main" val="14745376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Tout sur RuPaul : Films, Actualités, Biographie, Discographie, Photos,  Vidéos">
            <a:extLst>
              <a:ext uri="{FF2B5EF4-FFF2-40B4-BE49-F238E27FC236}">
                <a16:creationId xmlns:a16="http://schemas.microsoft.com/office/drawing/2014/main" id="{09A4BA5E-EC9F-70DB-0F29-A37AFB4E80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849" y="82907"/>
            <a:ext cx="9206421" cy="6140611"/>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5725C5FC-5D21-A26B-F970-993F3DEF6209}"/>
              </a:ext>
            </a:extLst>
          </p:cNvPr>
          <p:cNvSpPr txBox="1"/>
          <p:nvPr/>
        </p:nvSpPr>
        <p:spPr>
          <a:xfrm>
            <a:off x="9554547" y="727787"/>
            <a:ext cx="2379306" cy="3970318"/>
          </a:xfrm>
          <a:prstGeom prst="rect">
            <a:avLst/>
          </a:prstGeom>
          <a:noFill/>
        </p:spPr>
        <p:txBody>
          <a:bodyPr wrap="square" rtlCol="0">
            <a:spAutoFit/>
          </a:bodyPr>
          <a:lstStyle/>
          <a:p>
            <a:r>
              <a:rPr lang="fr-FR" b="0" i="0" dirty="0">
                <a:solidFill>
                  <a:srgbClr val="202122"/>
                </a:solidFill>
                <a:effectLst/>
                <a:latin typeface="Arial" panose="020B0604020202020204" pitchFamily="34" charset="0"/>
              </a:rPr>
              <a:t>« Je n'imite pas les femmes ! Combien connaissez-vous de femmes qui portent des talons de dix-huit centimètres, des perruques d'1m20 et des robes moulantes ? (...) Je ne m'habille pas comme une femme ; je m'habille comme une drag </a:t>
            </a:r>
            <a:r>
              <a:rPr lang="fr-FR" b="0" i="0" dirty="0" err="1">
                <a:solidFill>
                  <a:srgbClr val="202122"/>
                </a:solidFill>
                <a:effectLst/>
                <a:latin typeface="Arial" panose="020B0604020202020204" pitchFamily="34" charset="0"/>
              </a:rPr>
              <a:t>queen</a:t>
            </a:r>
            <a:r>
              <a:rPr lang="fr-FR" b="0" i="0" dirty="0">
                <a:solidFill>
                  <a:srgbClr val="202122"/>
                </a:solidFill>
                <a:effectLst/>
                <a:latin typeface="Arial" panose="020B0604020202020204" pitchFamily="34" charset="0"/>
              </a:rPr>
              <a:t> ! »</a:t>
            </a:r>
          </a:p>
          <a:p>
            <a:r>
              <a:rPr lang="fr-FR" dirty="0" err="1">
                <a:solidFill>
                  <a:srgbClr val="202122"/>
                </a:solidFill>
                <a:latin typeface="Arial" panose="020B0604020202020204" pitchFamily="34" charset="0"/>
              </a:rPr>
              <a:t>RuPaul</a:t>
            </a:r>
            <a:endParaRPr lang="fr-FR" dirty="0"/>
          </a:p>
        </p:txBody>
      </p:sp>
    </p:spTree>
    <p:extLst>
      <p:ext uri="{BB962C8B-B14F-4D97-AF65-F5344CB8AC3E}">
        <p14:creationId xmlns:p14="http://schemas.microsoft.com/office/powerpoint/2010/main" val="345327081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10989</TotalTime>
  <Words>913</Words>
  <Application>Microsoft Office PowerPoint</Application>
  <PresentationFormat>Grand écran</PresentationFormat>
  <Paragraphs>47</Paragraphs>
  <Slides>32</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32</vt:i4>
      </vt:variant>
    </vt:vector>
  </HeadingPairs>
  <TitlesOfParts>
    <vt:vector size="38" baseType="lpstr">
      <vt:lpstr>Arial</vt:lpstr>
      <vt:lpstr>Baskerville Old Face</vt:lpstr>
      <vt:lpstr>Calibri</vt:lpstr>
      <vt:lpstr>Calibri Light</vt:lpstr>
      <vt:lpstr>Times New Roman</vt:lpstr>
      <vt:lpstr>Thème Office</vt:lpstr>
      <vt:lpstr>Travestissement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Le Travestissement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Travestissement</dc:title>
  <dc:creator>jeanne bourcier</dc:creator>
  <cp:lastModifiedBy>jeanne bourcier</cp:lastModifiedBy>
  <cp:revision>79</cp:revision>
  <dcterms:created xsi:type="dcterms:W3CDTF">2022-10-20T09:03:59Z</dcterms:created>
  <dcterms:modified xsi:type="dcterms:W3CDTF">2022-11-07T19:09:01Z</dcterms:modified>
</cp:coreProperties>
</file>